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1044" r:id="rId2"/>
    <p:sldId id="1045" r:id="rId3"/>
    <p:sldId id="1063" r:id="rId4"/>
    <p:sldId id="1058" r:id="rId5"/>
    <p:sldId id="1019" r:id="rId6"/>
    <p:sldId id="1087" r:id="rId7"/>
    <p:sldId id="1057" r:id="rId8"/>
    <p:sldId id="1074" r:id="rId9"/>
    <p:sldId id="991" r:id="rId10"/>
    <p:sldId id="1088" r:id="rId11"/>
    <p:sldId id="1089" r:id="rId12"/>
    <p:sldId id="1092" r:id="rId13"/>
    <p:sldId id="1090" r:id="rId14"/>
    <p:sldId id="1093" r:id="rId15"/>
    <p:sldId id="1080" r:id="rId16"/>
    <p:sldId id="1077" r:id="rId17"/>
    <p:sldId id="1078" r:id="rId18"/>
    <p:sldId id="1081" r:id="rId19"/>
    <p:sldId id="1079" r:id="rId20"/>
    <p:sldId id="1113" r:id="rId21"/>
    <p:sldId id="1098" r:id="rId22"/>
    <p:sldId id="1072" r:id="rId23"/>
  </p:sldIdLst>
  <p:sldSz cx="9144000" cy="6858000" type="screen4x3"/>
  <p:notesSz cx="6873875" cy="100631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CC3366"/>
    <a:srgbClr val="CC0033"/>
    <a:srgbClr val="99CC66"/>
    <a:srgbClr val="990033"/>
    <a:srgbClr val="00CC66"/>
    <a:srgbClr val="FFFFCC"/>
    <a:srgbClr val="006699"/>
    <a:srgbClr val="339900"/>
    <a:srgbClr val="33CC00"/>
    <a:srgbClr val="99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44" y="-96"/>
      </p:cViewPr>
      <p:guideLst>
        <p:guide orient="horz" pos="1979"/>
        <p:guide pos="2744"/>
      </p:guideLst>
    </p:cSldViewPr>
  </p:slideViewPr>
  <p:outlineViewPr>
    <p:cViewPr>
      <p:scale>
        <a:sx n="33" d="100"/>
        <a:sy n="33" d="100"/>
      </p:scale>
      <p:origin x="0" y="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0" d="100"/>
        <a:sy n="300" d="100"/>
      </p:scale>
      <p:origin x="0" y="2560"/>
    </p:cViewPr>
  </p:sorterViewPr>
  <p:notesViewPr>
    <p:cSldViewPr>
      <p:cViewPr>
        <p:scale>
          <a:sx n="100" d="100"/>
          <a:sy n="100" d="100"/>
        </p:scale>
        <p:origin x="-84" y="2724"/>
      </p:cViewPr>
      <p:guideLst>
        <p:guide orient="horz" pos="3170"/>
        <p:guide pos="216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defTabSz="968375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algn="r" defTabSz="968375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8338"/>
            <a:ext cx="29781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defTabSz="968375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558338"/>
            <a:ext cx="29781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/>
            </a:lvl1pPr>
          </a:lstStyle>
          <a:p>
            <a:pPr>
              <a:defRPr/>
            </a:pPr>
            <a:fld id="{C8B5C23A-C054-5948-B653-EB4387FC1BCC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158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defTabSz="968375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4138" y="0"/>
            <a:ext cx="29781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algn="r" defTabSz="968375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54063"/>
            <a:ext cx="5033963" cy="3775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79963"/>
            <a:ext cx="5499100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58338"/>
            <a:ext cx="29781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defTabSz="968375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4138" y="9558338"/>
            <a:ext cx="29781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/>
            </a:lvl1pPr>
          </a:lstStyle>
          <a:p>
            <a:pPr>
              <a:defRPr/>
            </a:pPr>
            <a:fld id="{66E7396D-A56B-F84C-A79C-3AA63C1CD474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5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62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/>
          </a:p>
        </p:txBody>
      </p:sp>
      <p:sp>
        <p:nvSpPr>
          <p:cNvPr id="14336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83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83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83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83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83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13258B4-4ED7-8147-8001-749E463BCF24}" type="slidenum">
              <a:rPr lang="it-IT" sz="1300"/>
              <a:pPr eaLnBrk="1" hangingPunct="1"/>
              <a:t>2</a:t>
            </a:fld>
            <a:endParaRPr lang="it-IT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Tratto</a:t>
            </a:r>
            <a:r>
              <a:rPr lang="it-IT" baseline="0" dirty="0" smtClean="0"/>
              <a:t> che caratterizza particolarmente i testi elastici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7396D-A56B-F84C-A79C-3AA63C1CD474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635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Tema: apprendimento iniziale della lettura da parte di una bambina.</a:t>
            </a:r>
            <a:r>
              <a:rPr lang="it-IT" baseline="0" dirty="0" smtClean="0"/>
              <a:t> (Scarto rispetto a un testo di un trattato di pedagogia)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7396D-A56B-F84C-A79C-3AA63C1CD474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890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Valenza</a:t>
            </a:r>
            <a:r>
              <a:rPr lang="it-IT" baseline="0" dirty="0" smtClean="0"/>
              <a:t> didattica: lo studente si abitua a riflettere sul parlato e a  non considerare la lingua della poesia distaccata e remota ma come e attinge ad  altre varietà diamesiche Verbi pronominali </a:t>
            </a:r>
            <a:r>
              <a:rPr lang="it-IT" baseline="0" smtClean="0"/>
              <a:t>e sintagmatici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7396D-A56B-F84C-A79C-3AA63C1CD474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890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7396D-A56B-F84C-A79C-3AA63C1CD474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890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7396D-A56B-F84C-A79C-3AA63C1CD474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890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7396D-A56B-F84C-A79C-3AA63C1CD474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890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/>
          </a:p>
        </p:txBody>
      </p:sp>
      <p:sp>
        <p:nvSpPr>
          <p:cNvPr id="7885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83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83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83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83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83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EE541D-0630-C74B-B455-2606500DCC37}" type="slidenum">
              <a:rPr lang="it-IT" sz="1300"/>
              <a:pPr eaLnBrk="1" hangingPunct="1"/>
              <a:t>21</a:t>
            </a:fld>
            <a:endParaRPr lang="it-IT"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/>
          </a:p>
        </p:txBody>
      </p:sp>
      <p:sp>
        <p:nvSpPr>
          <p:cNvPr id="7885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83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83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83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83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83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EE541D-0630-C74B-B455-2606500DCC37}" type="slidenum">
              <a:rPr lang="it-IT" sz="1300"/>
              <a:pPr eaLnBrk="1" hangingPunct="1"/>
              <a:t>22</a:t>
            </a:fld>
            <a:endParaRPr lang="it-IT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 err="1" smtClean="0"/>
              <a:t>R</a:t>
            </a:r>
            <a:r>
              <a:rPr lang="it-IT" dirty="0" smtClean="0"/>
              <a:t> o E si determina in base alla funzione. Si</a:t>
            </a:r>
            <a:r>
              <a:rPr lang="it-IT" baseline="0" dirty="0" smtClean="0"/>
              <a:t> riprende il discorso sulla comunicazione che spesso appare nei manuali e poi rimane lì inutilizzato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7396D-A56B-F84C-A79C-3AA63C1CD474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20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894138" y="9558338"/>
            <a:ext cx="29781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80" tIns="48390" rIns="96780" bIns="48390" anchor="b"/>
          <a:lstStyle>
            <a:lvl1pPr defTabSz="9683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83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83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83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83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0E8051C-B61F-AE4F-823D-82D8870C4272}" type="slidenum">
              <a:rPr lang="it-IT" sz="1300"/>
              <a:pPr algn="r" eaLnBrk="1" hangingPunct="1"/>
              <a:t>4</a:t>
            </a:fld>
            <a:endParaRPr lang="it-IT" sz="13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779963"/>
            <a:ext cx="5041900" cy="4529137"/>
          </a:xfrm>
          <a:noFill/>
        </p:spPr>
        <p:txBody>
          <a:bodyPr/>
          <a:lstStyle/>
          <a:p>
            <a:pPr eaLnBrk="1" hangingPunct="1"/>
            <a:r>
              <a:rPr lang="it-IT" sz="2000" dirty="0" smtClean="0">
                <a:latin typeface="Calibri" charset="0"/>
              </a:rPr>
              <a:t>Alta spendibilità didattica. L’allievo si abitua</a:t>
            </a:r>
            <a:r>
              <a:rPr lang="it-IT" sz="2000" baseline="0" dirty="0" smtClean="0">
                <a:latin typeface="Calibri" charset="0"/>
              </a:rPr>
              <a:t> a considerare testo qualsiasi occorrenza comunicativa e ad analizzarla: si amplia il concetto di testo, non più solamente quello letterario.</a:t>
            </a:r>
            <a:endParaRPr lang="it-IT" sz="20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Posizione sintattica del termine chiave.</a:t>
            </a:r>
            <a:r>
              <a:rPr lang="it-IT" baseline="0" dirty="0" smtClean="0"/>
              <a:t> A proposito della ripetizione si disabitua lo studente a considerare la ripetizione come qualcosa di delittuoso., cosa che gli è stata instillata fin dalla più tenera infanzia. Funzione coesiva di ripetizione </a:t>
            </a:r>
            <a:r>
              <a:rPr lang="it-IT" baseline="0" dirty="0" err="1" smtClean="0"/>
              <a:t>esostituzione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7396D-A56B-F84C-A79C-3AA63C1CD474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9685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</a:t>
            </a:r>
            <a:r>
              <a:rPr lang="it-IT" baseline="0" dirty="0" smtClean="0"/>
              <a:t> rafforzare l’idea che la ripetizione è necessaria, la codificazione dei termini, tipica dei testi scientifici ma anche istruzioni e regolamenti.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7396D-A56B-F84C-A79C-3AA63C1CD474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416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Un contentino : sostituzione con pronomi.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7396D-A56B-F84C-A79C-3AA63C1CD474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735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7396D-A56B-F84C-A79C-3AA63C1CD474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3803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Separazione della relativa dal suo antecedente (business)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7396D-A56B-F84C-A79C-3AA63C1CD474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69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Anafora della struttura</a:t>
            </a:r>
            <a:r>
              <a:rPr lang="it-IT" baseline="0" dirty="0" smtClean="0"/>
              <a:t> sintattica del gerundio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E7396D-A56B-F84C-A79C-3AA63C1CD474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89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F1CE1-AC6C-9947-96B9-93EA251918C8}" type="datetime1">
              <a:rPr lang="it-IT"/>
              <a:pPr>
                <a:defRPr/>
              </a:pPr>
              <a:t>18/05/15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C2236-76D5-8046-A077-0CD263E68AAF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22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0597D-FE84-5242-B8E9-70FBB51796C3}" type="datetime1">
              <a:rPr lang="it-IT"/>
              <a:pPr>
                <a:defRPr/>
              </a:pPr>
              <a:t>18/05/15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6F93E-3F91-9A45-83C1-BE75837F0134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81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711B9-EBE9-964E-AFA9-DCB2D398E592}" type="datetime1">
              <a:rPr lang="it-IT"/>
              <a:pPr>
                <a:defRPr/>
              </a:pPr>
              <a:t>18/05/15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58AA5-D6CB-AD47-A1F5-F6B5BD7D0EA2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56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55FFC-5A84-E348-896F-5F5C917DDF71}" type="datetime1">
              <a:rPr lang="it-IT"/>
              <a:pPr>
                <a:defRPr/>
              </a:pPr>
              <a:t>18/05/15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CCD0B-9896-D648-83FE-B5FA79D9552B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560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E403B-CBDE-8843-8375-392131C0DE41}" type="datetime1">
              <a:rPr lang="it-IT"/>
              <a:pPr>
                <a:defRPr/>
              </a:pPr>
              <a:t>18/05/15</a:t>
            </a:fld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D531-D18C-AB43-96C1-91BD9D821AFD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2063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7E5AB-190A-DF48-93BC-0ADD6B3DDC71}" type="datetime1">
              <a:rPr lang="it-IT"/>
              <a:pPr>
                <a:defRPr/>
              </a:pPr>
              <a:t>18/05/15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A717-BDE7-F945-BFA0-2214D3520878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8395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C296B-4A0D-3940-BE8A-A4041E4192AE}" type="datetime1">
              <a:rPr lang="it-IT"/>
              <a:pPr>
                <a:defRPr/>
              </a:pPr>
              <a:t>18/05/15</a:t>
            </a:fld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697E1-6DEB-8444-BB3C-818F9BD44488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5744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3E3B6-0CA0-4149-B01E-B38AB8E79963}" type="datetime1">
              <a:rPr lang="it-IT"/>
              <a:pPr>
                <a:defRPr/>
              </a:pPr>
              <a:t>18/05/15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18976-71B2-1047-9990-E29ECDB23C13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5998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AE4C1-4E34-F247-838F-14F2A1A0E7A6}" type="datetime1">
              <a:rPr lang="it-IT"/>
              <a:pPr>
                <a:defRPr/>
              </a:pPr>
              <a:t>18/05/15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1F709-2B7A-0741-9BFA-81C1308C8EB3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629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8290D-C708-4640-9A28-6E037518087A}" type="datetime1">
              <a:rPr lang="it-IT"/>
              <a:pPr>
                <a:defRPr/>
              </a:pPr>
              <a:t>18/05/15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994D7-A809-A04F-A002-773EEC6FD433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12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F54AD-BF28-6F4B-89C9-B2C6A694B689}" type="datetime1">
              <a:rPr lang="it-IT"/>
              <a:pPr>
                <a:defRPr/>
              </a:pPr>
              <a:t>18/05/15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B1408-BD28-E046-ABC5-79F1E7831BAD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25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56032-FCA2-5A43-A272-75AC975DFB3D}" type="datetime1">
              <a:rPr lang="it-IT"/>
              <a:pPr>
                <a:defRPr/>
              </a:pPr>
              <a:t>18/05/15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5ED2C-BA0C-0D41-A902-AD3EF293E34B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76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8773E-6FEE-0C49-A5A8-80E1FB986400}" type="datetime1">
              <a:rPr lang="it-IT"/>
              <a:pPr>
                <a:defRPr/>
              </a:pPr>
              <a:t>18/05/15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8CEDA-1BD1-5C4C-AFC2-F0D8ABF14F95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04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FDE04-9664-6749-ACAC-488B28986C7E}" type="datetime1">
              <a:rPr lang="it-IT"/>
              <a:pPr>
                <a:defRPr/>
              </a:pPr>
              <a:t>18/05/15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32F33-81DA-0A49-94A3-13CB913D0DD0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79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A94C3-2D39-5B48-9923-3813D8521BA9}" type="datetime1">
              <a:rPr lang="it-IT"/>
              <a:pPr>
                <a:defRPr/>
              </a:pPr>
              <a:t>18/05/15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E33C4-EB99-894C-83A4-A57EDEFDD6B9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658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7E45E-40CD-6E41-A920-88F02F9D1C22}" type="datetime1">
              <a:rPr lang="it-IT"/>
              <a:pPr>
                <a:defRPr/>
              </a:pPr>
              <a:t>18/05/15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7C752-C1A2-0E49-8886-F27843092762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774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9CF58-A1D1-EB43-BE0C-ABB922B2ECAB}" type="datetime1">
              <a:rPr lang="it-IT"/>
              <a:pPr>
                <a:defRPr/>
              </a:pPr>
              <a:t>18/05/15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12151-5637-7240-9D49-B206F90675EB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50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13E7643-07E0-8F43-9131-CEFE0C619792}" type="datetime1">
              <a:rPr lang="it-IT"/>
              <a:pPr>
                <a:defRPr/>
              </a:pPr>
              <a:t>18/05/15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39B1F46-4B85-2940-98DD-0A976529E06B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100392" y="6245225"/>
            <a:ext cx="58640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F6676A-371C-B94E-8DDC-4EDED6C26648}" type="slidenum">
              <a:rPr lang="it-IT" sz="1400"/>
              <a:pPr eaLnBrk="1" hangingPunct="1"/>
              <a:t>1</a:t>
            </a:fld>
            <a:endParaRPr lang="it-IT" sz="1400"/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1095375" y="1649413"/>
            <a:ext cx="95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it-IT" sz="2400" dirty="0">
              <a:latin typeface="Times New Roman" charset="0"/>
            </a:endParaRPr>
          </a:p>
        </p:txBody>
      </p:sp>
      <p:pic>
        <p:nvPicPr>
          <p:cNvPr id="141315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517232"/>
            <a:ext cx="640873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408738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7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4978400" cy="317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95536" y="6457890"/>
            <a:ext cx="5893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>
                <a:solidFill>
                  <a:schemeClr val="bg1"/>
                </a:solidFill>
              </a:rPr>
              <a:t>Da:  Sabatini, Camodeca, De </a:t>
            </a:r>
            <a:r>
              <a:rPr lang="it-IT" sz="1050" dirty="0" err="1" smtClean="0">
                <a:solidFill>
                  <a:schemeClr val="bg1"/>
                </a:solidFill>
              </a:rPr>
              <a:t>Santis</a:t>
            </a:r>
            <a:r>
              <a:rPr lang="it-IT" sz="1050" dirty="0" smtClean="0">
                <a:solidFill>
                  <a:schemeClr val="bg1"/>
                </a:solidFill>
              </a:rPr>
              <a:t>, </a:t>
            </a:r>
            <a:r>
              <a:rPr lang="it-IT" sz="1050" i="1" dirty="0" smtClean="0">
                <a:solidFill>
                  <a:schemeClr val="bg1"/>
                </a:solidFill>
              </a:rPr>
              <a:t>Conosco la mia lingua</a:t>
            </a:r>
            <a:r>
              <a:rPr lang="it-IT" sz="1050" dirty="0" smtClean="0">
                <a:solidFill>
                  <a:schemeClr val="bg1"/>
                </a:solidFill>
              </a:rPr>
              <a:t>, Torino, Loescher,  2014, pp. 224-25</a:t>
            </a:r>
            <a:endParaRPr lang="it-IT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6107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418BAD4-24D6-FA44-8DBD-4B82DDD2D8EE}" type="slidenum">
              <a:rPr lang="it-IT" sz="1400"/>
              <a:pPr eaLnBrk="1" hangingPunct="1"/>
              <a:t>10</a:t>
            </a:fld>
            <a:endParaRPr lang="it-IT" sz="140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713788" cy="719137"/>
          </a:xfrm>
        </p:spPr>
        <p:txBody>
          <a:bodyPr/>
          <a:lstStyle/>
          <a:p>
            <a:r>
              <a:rPr lang="it-IT" sz="2400" dirty="0">
                <a:solidFill>
                  <a:srgbClr val="FFFFCC"/>
                </a:solidFill>
                <a:latin typeface="Arial" charset="0"/>
              </a:rPr>
              <a:t>Esempio di analisi di un </a:t>
            </a:r>
            <a:r>
              <a:rPr lang="it-IT" sz="2400" dirty="0" smtClean="0">
                <a:solidFill>
                  <a:srgbClr val="FFFFCC"/>
                </a:solidFill>
                <a:latin typeface="Arial" charset="0"/>
              </a:rPr>
              <a:t>testo semirigido: </a:t>
            </a:r>
            <a:r>
              <a:rPr lang="it-IT" sz="2400" dirty="0">
                <a:solidFill>
                  <a:srgbClr val="FFFFCC"/>
                </a:solidFill>
                <a:latin typeface="Arial" charset="0"/>
              </a:rPr>
              <a:t>saggio </a:t>
            </a:r>
            <a:r>
              <a:rPr lang="it-IT" sz="2400" dirty="0" smtClean="0">
                <a:solidFill>
                  <a:srgbClr val="FFFFCC"/>
                </a:solidFill>
                <a:latin typeface="Arial" charset="0"/>
              </a:rPr>
              <a:t>(2)</a:t>
            </a:r>
            <a:endParaRPr lang="it-IT" sz="2400" dirty="0">
              <a:solidFill>
                <a:srgbClr val="FFFFCC"/>
              </a:solidFill>
              <a:latin typeface="Arial" charset="0"/>
            </a:endParaRPr>
          </a:p>
        </p:txBody>
      </p:sp>
      <p:graphicFrame>
        <p:nvGraphicFramePr>
          <p:cNvPr id="8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854084"/>
              </p:ext>
            </p:extLst>
          </p:nvPr>
        </p:nvGraphicFramePr>
        <p:xfrm>
          <a:off x="323528" y="4941168"/>
          <a:ext cx="8712967" cy="1726593"/>
        </p:xfrm>
        <a:graphic>
          <a:graphicData uri="http://schemas.openxmlformats.org/drawingml/2006/table">
            <a:tbl>
              <a:tblPr/>
              <a:tblGrid>
                <a:gridCol w="720079"/>
                <a:gridCol w="7632848"/>
                <a:gridCol w="360040"/>
              </a:tblGrid>
              <a:tr h="573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4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Enunciati che spesso non  corrispondono alla struttura della frase tipo </a:t>
                      </a:r>
                      <a:r>
                        <a:rPr lang="it-IT" sz="1400" b="0" i="0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 particolare: s</a:t>
                      </a:r>
                      <a:r>
                        <a:rPr lang="it-IT" sz="1400" b="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postamento del soggetto, separato da virgola, dopo il verbo o al</a:t>
                      </a:r>
                      <a:r>
                        <a:rPr lang="it-IT" sz="1400" b="0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termine </a:t>
                      </a:r>
                      <a:r>
                        <a:rPr lang="it-IT" sz="1400" b="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dell’enunciato)</a:t>
                      </a:r>
                      <a:endParaRPr lang="it-IT" sz="1400" b="0" i="0" kern="1200" dirty="0" smtClean="0">
                        <a:solidFill>
                          <a:srgbClr val="2D2D8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6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segni forti di punteggiatura creano anche segmenti autonomi nell’enunciato.</a:t>
                      </a:r>
                      <a:r>
                        <a:rPr lang="it-IT" sz="1400" dirty="0" smtClean="0">
                          <a:solidFill>
                            <a:srgbClr val="2D2D8A"/>
                          </a:solidFill>
                          <a:effectLst/>
                        </a:rPr>
                        <a:t> </a:t>
                      </a:r>
                      <a:endParaRPr lang="it-IT" sz="1400" b="0" i="0" kern="1200" dirty="0" smtClean="0">
                        <a:solidFill>
                          <a:srgbClr val="2D2D8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Presenza di lessico figurato ed espressivo</a:t>
                      </a:r>
                      <a:r>
                        <a:rPr lang="it-IT" sz="1400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(es: </a:t>
                      </a:r>
                      <a:r>
                        <a:rPr lang="it-IT" sz="1400" i="1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ghiotti di racconti</a:t>
                      </a:r>
                      <a:r>
                        <a:rPr lang="it-IT" sz="1400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400" i="1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generosi e crudeli,…</a:t>
                      </a:r>
                      <a:r>
                        <a:rPr lang="it-IT" sz="1400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it-IT" sz="1400" dirty="0" smtClean="0">
                          <a:solidFill>
                            <a:srgbClr val="2D2D8A"/>
                          </a:solidFill>
                          <a:effectLst/>
                        </a:rPr>
                        <a:t> 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</a:t>
                      </a: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432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14</a:t>
                      </a: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Ripetizione della struttura del gerundio per ottenere effetti espressivi, fonici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251520" y="836712"/>
            <a:ext cx="8785225" cy="3938588"/>
          </a:xfrm>
          <a:prstGeom prst="rect">
            <a:avLst/>
          </a:prstGeom>
          <a:solidFill>
            <a:srgbClr val="DAEDE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1800" dirty="0">
                <a:solidFill>
                  <a:srgbClr val="000090"/>
                </a:solidFill>
              </a:rPr>
              <a:t>Erano ghiotti di racconti d'ogni genere, i nostri nonni</a:t>
            </a:r>
            <a:r>
              <a:rPr lang="it-IT" sz="1800" u="sng" dirty="0">
                <a:solidFill>
                  <a:srgbClr val="FF6600"/>
                </a:solidFill>
              </a:rPr>
              <a:t>. E avevano</a:t>
            </a:r>
            <a:r>
              <a:rPr lang="it-IT" sz="1800" dirty="0">
                <a:solidFill>
                  <a:srgbClr val="FF6600"/>
                </a:solidFill>
              </a:rPr>
              <a:t> </a:t>
            </a:r>
            <a:r>
              <a:rPr lang="it-IT" sz="1800" dirty="0">
                <a:solidFill>
                  <a:srgbClr val="000090"/>
                </a:solidFill>
              </a:rPr>
              <a:t>un così disperato bisogno di sognare, che erano tentati di attaccarsi a ogni promessa, ogni lusinga, ogni illusione. […]</a:t>
            </a:r>
          </a:p>
          <a:p>
            <a:pPr>
              <a:defRPr/>
            </a:pPr>
            <a:r>
              <a:rPr lang="it-IT" sz="1800" dirty="0">
                <a:solidFill>
                  <a:srgbClr val="000090"/>
                </a:solidFill>
              </a:rPr>
              <a:t>    Ce l'abbiamo fatta lo stesso, noi italiani</a:t>
            </a:r>
            <a:r>
              <a:rPr lang="it-IT" sz="1800" u="sng" dirty="0">
                <a:solidFill>
                  <a:srgbClr val="FF6600"/>
                </a:solidFill>
              </a:rPr>
              <a:t>. Inondando </a:t>
            </a:r>
            <a:r>
              <a:rPr lang="it-IT" sz="1800" dirty="0">
                <a:solidFill>
                  <a:srgbClr val="000090"/>
                </a:solidFill>
              </a:rPr>
              <a:t>il mondo di arrotini della Val Rendena e contadini delle Murge, pescatori delle Eolie e </a:t>
            </a:r>
            <a:r>
              <a:rPr lang="it-IT" sz="1800" dirty="0" err="1">
                <a:solidFill>
                  <a:srgbClr val="000090"/>
                </a:solidFill>
              </a:rPr>
              <a:t>orsanti</a:t>
            </a:r>
            <a:r>
              <a:rPr lang="it-IT" sz="1800" dirty="0">
                <a:solidFill>
                  <a:srgbClr val="000090"/>
                </a:solidFill>
              </a:rPr>
              <a:t> e </a:t>
            </a:r>
            <a:r>
              <a:rPr lang="it-IT" sz="1800" dirty="0" err="1">
                <a:solidFill>
                  <a:srgbClr val="000090"/>
                </a:solidFill>
              </a:rPr>
              <a:t>scimmianti</a:t>
            </a:r>
            <a:r>
              <a:rPr lang="it-IT" sz="1800" dirty="0">
                <a:solidFill>
                  <a:srgbClr val="000090"/>
                </a:solidFill>
              </a:rPr>
              <a:t> dell'Appennino parmense, balie della Romagna e spazzacamini della Val </a:t>
            </a:r>
            <a:r>
              <a:rPr lang="it-IT" sz="1800" dirty="0" err="1">
                <a:solidFill>
                  <a:srgbClr val="000090"/>
                </a:solidFill>
              </a:rPr>
              <a:t>Vigezzo</a:t>
            </a:r>
            <a:r>
              <a:rPr lang="it-IT" sz="1800" dirty="0">
                <a:solidFill>
                  <a:srgbClr val="000090"/>
                </a:solidFill>
              </a:rPr>
              <a:t>, stradini friulani e minatori abruzzesi</a:t>
            </a:r>
            <a:r>
              <a:rPr lang="it-IT" sz="1800" u="sng" dirty="0">
                <a:solidFill>
                  <a:srgbClr val="FF6600"/>
                </a:solidFill>
              </a:rPr>
              <a:t>. Sopravvivendo </a:t>
            </a:r>
            <a:r>
              <a:rPr lang="it-IT" sz="1800" dirty="0">
                <a:solidFill>
                  <a:srgbClr val="000090"/>
                </a:solidFill>
              </a:rPr>
              <a:t>a mille stereotipi insultanti</a:t>
            </a:r>
            <a:r>
              <a:rPr lang="it-IT" sz="1800" u="sng" dirty="0">
                <a:solidFill>
                  <a:srgbClr val="FF6600"/>
                </a:solidFill>
              </a:rPr>
              <a:t>. Liberandoci</a:t>
            </a:r>
            <a:r>
              <a:rPr lang="it-IT" sz="1800" dirty="0">
                <a:solidFill>
                  <a:srgbClr val="FF6600"/>
                </a:solidFill>
              </a:rPr>
              <a:t> </a:t>
            </a:r>
            <a:r>
              <a:rPr lang="it-IT" sz="1800" dirty="0">
                <a:solidFill>
                  <a:srgbClr val="000090"/>
                </a:solidFill>
              </a:rPr>
              <a:t>di mille nomignoli offensivi</a:t>
            </a:r>
            <a:r>
              <a:rPr lang="it-IT" sz="1800" u="sng" dirty="0">
                <a:solidFill>
                  <a:srgbClr val="FF6600"/>
                </a:solidFill>
              </a:rPr>
              <a:t>. Superando </a:t>
            </a:r>
            <a:r>
              <a:rPr lang="it-IT" sz="1800" dirty="0">
                <a:solidFill>
                  <a:srgbClr val="000090"/>
                </a:solidFill>
              </a:rPr>
              <a:t>le diffidenze che ci venivano rovesciate addosso […]</a:t>
            </a:r>
          </a:p>
          <a:p>
            <a:pPr>
              <a:defRPr/>
            </a:pPr>
            <a:r>
              <a:rPr lang="it-IT" sz="1800" dirty="0">
                <a:solidFill>
                  <a:srgbClr val="000090"/>
                </a:solidFill>
              </a:rPr>
              <a:t>   Furono generosi e crudeli, i mari e gli oceani, con gli emigranti italiani</a:t>
            </a:r>
            <a:r>
              <a:rPr lang="it-IT" sz="1800" u="sng" dirty="0">
                <a:solidFill>
                  <a:srgbClr val="FF6600"/>
                </a:solidFill>
              </a:rPr>
              <a:t>. Inghiottiti </a:t>
            </a:r>
            <a:r>
              <a:rPr lang="it-IT" sz="1800" dirty="0">
                <a:solidFill>
                  <a:srgbClr val="000090"/>
                </a:solidFill>
              </a:rPr>
              <a:t>da decine di naufragi o scaricati in acqua nel corso di devastanti epidemie di bordo. […]</a:t>
            </a:r>
          </a:p>
          <a:p>
            <a:pPr>
              <a:defRPr/>
            </a:pPr>
            <a:r>
              <a:rPr lang="it-IT" sz="1800" dirty="0">
                <a:solidFill>
                  <a:srgbClr val="000090"/>
                </a:solidFill>
              </a:rPr>
              <a:t>   Era il grande business, </a:t>
            </a:r>
            <a:r>
              <a:rPr lang="it-IT" sz="1800" dirty="0" smtClean="0">
                <a:solidFill>
                  <a:srgbClr val="000090"/>
                </a:solidFill>
              </a:rPr>
              <a:t>l'emigrazione</a:t>
            </a:r>
            <a:r>
              <a:rPr lang="it-IT" sz="1800" u="sng" dirty="0" smtClean="0">
                <a:solidFill>
                  <a:srgbClr val="FF6600"/>
                </a:solidFill>
              </a:rPr>
              <a:t>. Che </a:t>
            </a:r>
            <a:r>
              <a:rPr lang="it-IT" sz="1800" dirty="0" smtClean="0">
                <a:solidFill>
                  <a:srgbClr val="000090"/>
                </a:solidFill>
              </a:rPr>
              <a:t>poteva </a:t>
            </a:r>
            <a:r>
              <a:rPr lang="it-IT" sz="1800" dirty="0">
                <a:solidFill>
                  <a:srgbClr val="000090"/>
                </a:solidFill>
              </a:rPr>
              <a:t>far diventare un faccendiere spregiudicato estremamente ricco.</a:t>
            </a:r>
          </a:p>
          <a:p>
            <a:pPr>
              <a:defRPr/>
            </a:pPr>
            <a:r>
              <a:rPr lang="it-IT" sz="1600" dirty="0">
                <a:solidFill>
                  <a:srgbClr val="000090"/>
                </a:solidFill>
              </a:rPr>
              <a:t> </a:t>
            </a:r>
            <a:r>
              <a:rPr lang="it-IT" sz="1400" dirty="0">
                <a:solidFill>
                  <a:srgbClr val="000090"/>
                </a:solidFill>
              </a:rPr>
              <a:t>(Gian Antonio </a:t>
            </a:r>
            <a:r>
              <a:rPr lang="it-IT" sz="1400" cap="small" dirty="0">
                <a:solidFill>
                  <a:srgbClr val="000090"/>
                </a:solidFill>
              </a:rPr>
              <a:t>Stella</a:t>
            </a:r>
            <a:r>
              <a:rPr lang="it-IT" sz="1400" dirty="0">
                <a:solidFill>
                  <a:srgbClr val="000090"/>
                </a:solidFill>
              </a:rPr>
              <a:t>, </a:t>
            </a:r>
            <a:r>
              <a:rPr lang="it-IT" sz="1400" i="1" dirty="0">
                <a:solidFill>
                  <a:srgbClr val="000090"/>
                </a:solidFill>
              </a:rPr>
              <a:t>Odissee. Italiani sulle rotte del sogno e del dolore</a:t>
            </a:r>
            <a:r>
              <a:rPr lang="it-IT" sz="1400" dirty="0">
                <a:solidFill>
                  <a:srgbClr val="000090"/>
                </a:solidFill>
              </a:rPr>
              <a:t>, 2004)</a:t>
            </a:r>
          </a:p>
        </p:txBody>
      </p:sp>
    </p:spTree>
    <p:extLst>
      <p:ext uri="{BB962C8B-B14F-4D97-AF65-F5344CB8AC3E}">
        <p14:creationId xmlns:p14="http://schemas.microsoft.com/office/powerpoint/2010/main" val="4956737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418BAD4-24D6-FA44-8DBD-4B82DDD2D8EE}" type="slidenum">
              <a:rPr lang="it-IT" sz="1400"/>
              <a:pPr eaLnBrk="1" hangingPunct="1"/>
              <a:t>11</a:t>
            </a:fld>
            <a:endParaRPr lang="it-IT" sz="140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713788" cy="719137"/>
          </a:xfrm>
        </p:spPr>
        <p:txBody>
          <a:bodyPr/>
          <a:lstStyle/>
          <a:p>
            <a:r>
              <a:rPr lang="it-IT" sz="2400" dirty="0">
                <a:solidFill>
                  <a:srgbClr val="FFFFCC"/>
                </a:solidFill>
                <a:latin typeface="Arial" charset="0"/>
              </a:rPr>
              <a:t>Esempio di analisi di un </a:t>
            </a:r>
            <a:r>
              <a:rPr lang="it-IT" sz="2400" dirty="0" smtClean="0">
                <a:solidFill>
                  <a:srgbClr val="FFFFCC"/>
                </a:solidFill>
                <a:latin typeface="Arial" charset="0"/>
              </a:rPr>
              <a:t>testo semirigido: </a:t>
            </a:r>
            <a:r>
              <a:rPr lang="it-IT" sz="2400" dirty="0">
                <a:solidFill>
                  <a:srgbClr val="FFFFCC"/>
                </a:solidFill>
                <a:latin typeface="Arial" charset="0"/>
              </a:rPr>
              <a:t>saggio </a:t>
            </a:r>
            <a:r>
              <a:rPr lang="it-IT" sz="2400" dirty="0" smtClean="0">
                <a:solidFill>
                  <a:srgbClr val="FFFFCC"/>
                </a:solidFill>
                <a:latin typeface="Arial" charset="0"/>
              </a:rPr>
              <a:t>(3)</a:t>
            </a:r>
            <a:endParaRPr lang="it-IT" sz="2400" dirty="0">
              <a:solidFill>
                <a:srgbClr val="FFFFCC"/>
              </a:solidFill>
              <a:latin typeface="Arial" charset="0"/>
            </a:endParaRPr>
          </a:p>
        </p:txBody>
      </p:sp>
      <p:graphicFrame>
        <p:nvGraphicFramePr>
          <p:cNvPr id="8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50766"/>
              </p:ext>
            </p:extLst>
          </p:nvPr>
        </p:nvGraphicFramePr>
        <p:xfrm>
          <a:off x="323528" y="4941168"/>
          <a:ext cx="8712967" cy="1726593"/>
        </p:xfrm>
        <a:graphic>
          <a:graphicData uri="http://schemas.openxmlformats.org/drawingml/2006/table">
            <a:tbl>
              <a:tblPr/>
              <a:tblGrid>
                <a:gridCol w="720079"/>
                <a:gridCol w="7632848"/>
                <a:gridCol w="360040"/>
              </a:tblGrid>
              <a:tr h="573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4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Enunciati che spesso non  corrispondono alla struttura della frase tipo </a:t>
                      </a:r>
                      <a:r>
                        <a:rPr lang="it-IT" sz="1400" b="0" i="0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 particolare: s</a:t>
                      </a:r>
                      <a:r>
                        <a:rPr lang="it-IT" sz="1400" b="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postamento del soggetto, separato da virgola, dopo il verbo o al</a:t>
                      </a:r>
                      <a:r>
                        <a:rPr lang="it-IT" sz="1400" b="0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termine </a:t>
                      </a:r>
                      <a:r>
                        <a:rPr lang="it-IT" sz="1400" b="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dell’enunciato)</a:t>
                      </a:r>
                      <a:endParaRPr lang="it-IT" sz="1400" b="0" i="0" kern="1200" dirty="0" smtClean="0">
                        <a:solidFill>
                          <a:srgbClr val="2D2D8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6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segni forti di punteggiatura creano anche segmenti autonomi nell’enunciato.</a:t>
                      </a:r>
                      <a:r>
                        <a:rPr lang="it-IT" sz="1400" dirty="0" smtClean="0">
                          <a:solidFill>
                            <a:srgbClr val="2D2D8A"/>
                          </a:solidFill>
                          <a:effectLst/>
                        </a:rPr>
                        <a:t> </a:t>
                      </a:r>
                      <a:endParaRPr lang="it-IT" sz="1400" b="0" i="0" kern="1200" dirty="0" smtClean="0">
                        <a:solidFill>
                          <a:srgbClr val="2D2D8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Presenza di lessico figurato ed espressivo</a:t>
                      </a:r>
                      <a:r>
                        <a:rPr lang="it-IT" sz="1400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(es: </a:t>
                      </a:r>
                      <a:r>
                        <a:rPr lang="it-IT" sz="1400" i="1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ghiotti di racconti</a:t>
                      </a:r>
                      <a:r>
                        <a:rPr lang="it-IT" sz="1400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400" i="1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generosi e crudeli,…</a:t>
                      </a:r>
                      <a:r>
                        <a:rPr lang="it-IT" sz="1400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it-IT" sz="1400" dirty="0" smtClean="0">
                          <a:solidFill>
                            <a:srgbClr val="2D2D8A"/>
                          </a:solidFill>
                          <a:effectLst/>
                        </a:rPr>
                        <a:t> 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</a:t>
                      </a: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432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14</a:t>
                      </a: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Ripetizione della struttura del gerundio per ottenere effetti espressivi, fonici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251520" y="836712"/>
            <a:ext cx="8785225" cy="3938588"/>
          </a:xfrm>
          <a:prstGeom prst="rect">
            <a:avLst/>
          </a:prstGeom>
          <a:solidFill>
            <a:srgbClr val="DAEDE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1800" dirty="0">
                <a:solidFill>
                  <a:srgbClr val="000090"/>
                </a:solidFill>
              </a:rPr>
              <a:t>Erano </a:t>
            </a:r>
            <a:r>
              <a:rPr lang="it-IT" sz="1800" dirty="0">
                <a:solidFill>
                  <a:srgbClr val="FF6600"/>
                </a:solidFill>
              </a:rPr>
              <a:t>ghiotti di racconti </a:t>
            </a:r>
            <a:r>
              <a:rPr lang="it-IT" sz="1800" dirty="0">
                <a:solidFill>
                  <a:srgbClr val="000090"/>
                </a:solidFill>
              </a:rPr>
              <a:t>d'ogni genere, i nostri nonni. E avevano un così disperato bisogno di sognare, che erano tentati di attaccarsi a ogni promessa, ogni lusinga, ogni illusione. […]</a:t>
            </a:r>
          </a:p>
          <a:p>
            <a:pPr>
              <a:defRPr/>
            </a:pPr>
            <a:r>
              <a:rPr lang="it-IT" sz="1800" dirty="0">
                <a:solidFill>
                  <a:srgbClr val="000090"/>
                </a:solidFill>
              </a:rPr>
              <a:t>    Ce l'abbiamo fatta lo stesso, noi italiani. Inondando il mondo di arrotini della Val Rendena e contadini delle Murge, pescatori delle Eolie e </a:t>
            </a:r>
            <a:r>
              <a:rPr lang="it-IT" sz="1800" dirty="0" err="1">
                <a:solidFill>
                  <a:srgbClr val="000090"/>
                </a:solidFill>
              </a:rPr>
              <a:t>orsanti</a:t>
            </a:r>
            <a:r>
              <a:rPr lang="it-IT" sz="1800" dirty="0">
                <a:solidFill>
                  <a:srgbClr val="000090"/>
                </a:solidFill>
              </a:rPr>
              <a:t> e </a:t>
            </a:r>
            <a:r>
              <a:rPr lang="it-IT" sz="1800" dirty="0" err="1">
                <a:solidFill>
                  <a:srgbClr val="000090"/>
                </a:solidFill>
              </a:rPr>
              <a:t>scimmianti</a:t>
            </a:r>
            <a:r>
              <a:rPr lang="it-IT" sz="1800" dirty="0">
                <a:solidFill>
                  <a:srgbClr val="000090"/>
                </a:solidFill>
              </a:rPr>
              <a:t> dell'Appennino parmense, balie della Romagna e spazzacamini della Val </a:t>
            </a:r>
            <a:r>
              <a:rPr lang="it-IT" sz="1800" dirty="0" err="1">
                <a:solidFill>
                  <a:srgbClr val="000090"/>
                </a:solidFill>
              </a:rPr>
              <a:t>Vigezzo</a:t>
            </a:r>
            <a:r>
              <a:rPr lang="it-IT" sz="1800" dirty="0">
                <a:solidFill>
                  <a:srgbClr val="000090"/>
                </a:solidFill>
              </a:rPr>
              <a:t>, stradini friulani e minatori abruzzesi. Sopravvivendo a mille stereotipi insultanti. Liberandoci di mille nomignoli offensivi. Superando le diffidenze che ci venivano rovesciate addosso […]</a:t>
            </a:r>
          </a:p>
          <a:p>
            <a:pPr>
              <a:defRPr/>
            </a:pPr>
            <a:r>
              <a:rPr lang="it-IT" sz="1800" dirty="0">
                <a:solidFill>
                  <a:srgbClr val="000090"/>
                </a:solidFill>
              </a:rPr>
              <a:t>   Furono </a:t>
            </a:r>
            <a:r>
              <a:rPr lang="it-IT" sz="1800" dirty="0">
                <a:solidFill>
                  <a:srgbClr val="FF6600"/>
                </a:solidFill>
              </a:rPr>
              <a:t>generosi e crudeli</a:t>
            </a:r>
            <a:r>
              <a:rPr lang="it-IT" sz="1800" dirty="0">
                <a:solidFill>
                  <a:srgbClr val="000090"/>
                </a:solidFill>
              </a:rPr>
              <a:t>, i mari e gli oceani, con gli emigranti italiani. Inghiottiti da decine di naufragi o scaricati in acqua nel corso di devastanti epidemie di bordo. […]</a:t>
            </a:r>
          </a:p>
          <a:p>
            <a:pPr>
              <a:defRPr/>
            </a:pPr>
            <a:r>
              <a:rPr lang="it-IT" sz="1800" dirty="0">
                <a:solidFill>
                  <a:srgbClr val="000090"/>
                </a:solidFill>
              </a:rPr>
              <a:t>   Era il grande business, l'emigrazione. Che poteva far diventare un faccendiere spregiudicato estremamente ricco.</a:t>
            </a:r>
          </a:p>
          <a:p>
            <a:pPr>
              <a:defRPr/>
            </a:pPr>
            <a:r>
              <a:rPr lang="it-IT" sz="1600" dirty="0">
                <a:solidFill>
                  <a:srgbClr val="000090"/>
                </a:solidFill>
              </a:rPr>
              <a:t> </a:t>
            </a:r>
            <a:r>
              <a:rPr lang="it-IT" sz="1400" dirty="0">
                <a:solidFill>
                  <a:srgbClr val="000090"/>
                </a:solidFill>
              </a:rPr>
              <a:t>(Gian Antonio </a:t>
            </a:r>
            <a:r>
              <a:rPr lang="it-IT" sz="1400" cap="small" dirty="0">
                <a:solidFill>
                  <a:srgbClr val="000090"/>
                </a:solidFill>
              </a:rPr>
              <a:t>Stella</a:t>
            </a:r>
            <a:r>
              <a:rPr lang="it-IT" sz="1400" dirty="0">
                <a:solidFill>
                  <a:srgbClr val="000090"/>
                </a:solidFill>
              </a:rPr>
              <a:t>, </a:t>
            </a:r>
            <a:r>
              <a:rPr lang="it-IT" sz="1400" i="1" dirty="0">
                <a:solidFill>
                  <a:srgbClr val="000090"/>
                </a:solidFill>
              </a:rPr>
              <a:t>Odissee. Italiani sulle rotte del sogno e del dolore</a:t>
            </a:r>
            <a:r>
              <a:rPr lang="it-IT" sz="1400" dirty="0">
                <a:solidFill>
                  <a:srgbClr val="000090"/>
                </a:solidFill>
              </a:rPr>
              <a:t>, 2004)</a:t>
            </a:r>
          </a:p>
        </p:txBody>
      </p:sp>
    </p:spTree>
    <p:extLst>
      <p:ext uri="{BB962C8B-B14F-4D97-AF65-F5344CB8AC3E}">
        <p14:creationId xmlns:p14="http://schemas.microsoft.com/office/powerpoint/2010/main" val="154303039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418BAD4-24D6-FA44-8DBD-4B82DDD2D8EE}" type="slidenum">
              <a:rPr lang="it-IT" sz="1400"/>
              <a:pPr eaLnBrk="1" hangingPunct="1"/>
              <a:t>12</a:t>
            </a:fld>
            <a:endParaRPr lang="it-IT" sz="140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713788" cy="719137"/>
          </a:xfrm>
        </p:spPr>
        <p:txBody>
          <a:bodyPr/>
          <a:lstStyle/>
          <a:p>
            <a:r>
              <a:rPr lang="it-IT" sz="2400" dirty="0">
                <a:solidFill>
                  <a:srgbClr val="FFFFCC"/>
                </a:solidFill>
                <a:latin typeface="Arial" charset="0"/>
              </a:rPr>
              <a:t>Esempio di analisi di un </a:t>
            </a:r>
            <a:r>
              <a:rPr lang="it-IT" sz="2400" dirty="0" smtClean="0">
                <a:solidFill>
                  <a:srgbClr val="FFFFCC"/>
                </a:solidFill>
                <a:latin typeface="Arial" charset="0"/>
              </a:rPr>
              <a:t>testo semirigido: </a:t>
            </a:r>
            <a:r>
              <a:rPr lang="it-IT" sz="2400" dirty="0">
                <a:solidFill>
                  <a:srgbClr val="FFFFCC"/>
                </a:solidFill>
                <a:latin typeface="Arial" charset="0"/>
              </a:rPr>
              <a:t>saggio </a:t>
            </a:r>
            <a:r>
              <a:rPr lang="it-IT" sz="2400" dirty="0" smtClean="0">
                <a:solidFill>
                  <a:srgbClr val="FFFFCC"/>
                </a:solidFill>
                <a:latin typeface="Arial" charset="0"/>
              </a:rPr>
              <a:t>(4)</a:t>
            </a:r>
            <a:endParaRPr lang="it-IT" sz="2400" dirty="0">
              <a:solidFill>
                <a:srgbClr val="FFFFCC"/>
              </a:solidFill>
              <a:latin typeface="Arial" charset="0"/>
            </a:endParaRPr>
          </a:p>
        </p:txBody>
      </p:sp>
      <p:graphicFrame>
        <p:nvGraphicFramePr>
          <p:cNvPr id="8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809677"/>
              </p:ext>
            </p:extLst>
          </p:nvPr>
        </p:nvGraphicFramePr>
        <p:xfrm>
          <a:off x="323528" y="4941168"/>
          <a:ext cx="8712967" cy="1726593"/>
        </p:xfrm>
        <a:graphic>
          <a:graphicData uri="http://schemas.openxmlformats.org/drawingml/2006/table">
            <a:tbl>
              <a:tblPr/>
              <a:tblGrid>
                <a:gridCol w="720079"/>
                <a:gridCol w="7632848"/>
                <a:gridCol w="360040"/>
              </a:tblGrid>
              <a:tr h="573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4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Enunciati che spesso non  corrispondono alla struttura della frase tipo </a:t>
                      </a:r>
                      <a:r>
                        <a:rPr lang="it-IT" sz="1400" b="0" i="0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 particolare: s</a:t>
                      </a:r>
                      <a:r>
                        <a:rPr lang="it-IT" sz="1400" b="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postamento del soggetto, separato da virgola, dopo il verbo o al</a:t>
                      </a:r>
                      <a:r>
                        <a:rPr lang="it-IT" sz="1400" b="0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termine </a:t>
                      </a:r>
                      <a:r>
                        <a:rPr lang="it-IT" sz="1400" b="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dell’enunciato)</a:t>
                      </a:r>
                      <a:endParaRPr lang="it-IT" sz="1400" b="0" i="0" kern="1200" dirty="0" smtClean="0">
                        <a:solidFill>
                          <a:srgbClr val="2D2D8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6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segni forti di punteggiatura creano anche segmenti autonomi nell’enunciato.</a:t>
                      </a:r>
                      <a:r>
                        <a:rPr lang="it-IT" sz="1400" dirty="0" smtClean="0">
                          <a:solidFill>
                            <a:srgbClr val="2D2D8A"/>
                          </a:solidFill>
                          <a:effectLst/>
                        </a:rPr>
                        <a:t> </a:t>
                      </a:r>
                      <a:endParaRPr lang="it-IT" sz="1400" b="0" i="0" kern="1200" dirty="0" smtClean="0">
                        <a:solidFill>
                          <a:srgbClr val="2D2D8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Presenza di lessico figurato ed espressivo</a:t>
                      </a:r>
                      <a:r>
                        <a:rPr lang="it-IT" sz="1400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(es: </a:t>
                      </a:r>
                      <a:r>
                        <a:rPr lang="it-IT" sz="1400" i="1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ghiotti di racconti</a:t>
                      </a:r>
                      <a:r>
                        <a:rPr lang="it-IT" sz="1400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400" i="1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generosi e crudeli,…</a:t>
                      </a:r>
                      <a:r>
                        <a:rPr lang="it-IT" sz="1400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it-IT" sz="1400" dirty="0" smtClean="0">
                          <a:solidFill>
                            <a:srgbClr val="2D2D8A"/>
                          </a:solidFill>
                          <a:effectLst/>
                        </a:rPr>
                        <a:t> 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</a:t>
                      </a: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432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14</a:t>
                      </a: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Ripetizione della struttura del gerundio per ottenere effetti espressivi, fonici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251520" y="836712"/>
            <a:ext cx="8785225" cy="3938588"/>
          </a:xfrm>
          <a:prstGeom prst="rect">
            <a:avLst/>
          </a:prstGeom>
          <a:solidFill>
            <a:srgbClr val="DAEDE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1800" dirty="0">
                <a:solidFill>
                  <a:srgbClr val="000090"/>
                </a:solidFill>
              </a:rPr>
              <a:t>Erano ghiotti di racconti d'ogni genere, i nostri nonni. E avevano un così disperato bisogno di sognare, che erano tentati di attaccarsi a ogni promessa, ogni lusinga, ogni illusione. […]</a:t>
            </a:r>
          </a:p>
          <a:p>
            <a:pPr>
              <a:defRPr/>
            </a:pPr>
            <a:r>
              <a:rPr lang="it-IT" sz="1800" dirty="0">
                <a:solidFill>
                  <a:srgbClr val="000090"/>
                </a:solidFill>
              </a:rPr>
              <a:t>    Ce l'abbiamo fatta lo stesso, noi italiani. </a:t>
            </a:r>
            <a:r>
              <a:rPr lang="it-IT" sz="1800" dirty="0">
                <a:solidFill>
                  <a:srgbClr val="FF6600"/>
                </a:solidFill>
              </a:rPr>
              <a:t>Inondando</a:t>
            </a:r>
            <a:r>
              <a:rPr lang="it-IT" sz="1800" dirty="0">
                <a:solidFill>
                  <a:srgbClr val="000090"/>
                </a:solidFill>
              </a:rPr>
              <a:t> il mondo di arrotini della Val Rendena e contadini delle Murge, pescatori delle Eolie e </a:t>
            </a:r>
            <a:r>
              <a:rPr lang="it-IT" sz="1800" dirty="0" err="1">
                <a:solidFill>
                  <a:srgbClr val="000090"/>
                </a:solidFill>
              </a:rPr>
              <a:t>orsanti</a:t>
            </a:r>
            <a:r>
              <a:rPr lang="it-IT" sz="1800" dirty="0">
                <a:solidFill>
                  <a:srgbClr val="000090"/>
                </a:solidFill>
              </a:rPr>
              <a:t> e </a:t>
            </a:r>
            <a:r>
              <a:rPr lang="it-IT" sz="1800" dirty="0" err="1">
                <a:solidFill>
                  <a:srgbClr val="000090"/>
                </a:solidFill>
              </a:rPr>
              <a:t>scimmianti</a:t>
            </a:r>
            <a:r>
              <a:rPr lang="it-IT" sz="1800" dirty="0">
                <a:solidFill>
                  <a:srgbClr val="000090"/>
                </a:solidFill>
              </a:rPr>
              <a:t> dell'Appennino parmense, balie della Romagna e spazzacamini della Val </a:t>
            </a:r>
            <a:r>
              <a:rPr lang="it-IT" sz="1800" dirty="0" err="1">
                <a:solidFill>
                  <a:srgbClr val="000090"/>
                </a:solidFill>
              </a:rPr>
              <a:t>Vigezzo</a:t>
            </a:r>
            <a:r>
              <a:rPr lang="it-IT" sz="1800" dirty="0">
                <a:solidFill>
                  <a:srgbClr val="000090"/>
                </a:solidFill>
              </a:rPr>
              <a:t>, stradini friulani e minatori abruzzesi. </a:t>
            </a:r>
            <a:r>
              <a:rPr lang="it-IT" sz="1800" dirty="0">
                <a:solidFill>
                  <a:srgbClr val="FF6600"/>
                </a:solidFill>
              </a:rPr>
              <a:t>Sopravvivendo</a:t>
            </a:r>
            <a:r>
              <a:rPr lang="it-IT" sz="1800" dirty="0">
                <a:solidFill>
                  <a:srgbClr val="000090"/>
                </a:solidFill>
              </a:rPr>
              <a:t> a mille stereotipi insultanti. </a:t>
            </a:r>
            <a:r>
              <a:rPr lang="it-IT" sz="1800" dirty="0">
                <a:solidFill>
                  <a:srgbClr val="FF6600"/>
                </a:solidFill>
              </a:rPr>
              <a:t>Liberandoci</a:t>
            </a:r>
            <a:r>
              <a:rPr lang="it-IT" sz="1800" dirty="0">
                <a:solidFill>
                  <a:srgbClr val="000090"/>
                </a:solidFill>
              </a:rPr>
              <a:t> di mille nomignoli offensivi. </a:t>
            </a:r>
            <a:r>
              <a:rPr lang="it-IT" sz="1800" dirty="0">
                <a:solidFill>
                  <a:srgbClr val="FF6600"/>
                </a:solidFill>
              </a:rPr>
              <a:t>Superando</a:t>
            </a:r>
            <a:r>
              <a:rPr lang="it-IT" sz="1800" dirty="0">
                <a:solidFill>
                  <a:srgbClr val="000090"/>
                </a:solidFill>
              </a:rPr>
              <a:t> le diffidenze che ci venivano rovesciate addosso […]</a:t>
            </a:r>
          </a:p>
          <a:p>
            <a:pPr>
              <a:defRPr/>
            </a:pPr>
            <a:r>
              <a:rPr lang="it-IT" sz="1800" dirty="0">
                <a:solidFill>
                  <a:srgbClr val="000090"/>
                </a:solidFill>
              </a:rPr>
              <a:t>   Furono generosi e crudeli, i mari e gli oceani, con gli emigranti italiani. Inghiottiti da decine di naufragi o scaricati in acqua nel corso di devastanti epidemie di bordo. […]</a:t>
            </a:r>
          </a:p>
          <a:p>
            <a:pPr>
              <a:defRPr/>
            </a:pPr>
            <a:r>
              <a:rPr lang="it-IT" sz="1800" dirty="0">
                <a:solidFill>
                  <a:srgbClr val="000090"/>
                </a:solidFill>
              </a:rPr>
              <a:t>   Era il grande business, l'emigrazione. Che poteva far diventare un faccendiere spregiudicato estremamente ricco.</a:t>
            </a:r>
          </a:p>
          <a:p>
            <a:pPr>
              <a:defRPr/>
            </a:pPr>
            <a:r>
              <a:rPr lang="it-IT" sz="1600" dirty="0">
                <a:solidFill>
                  <a:srgbClr val="000090"/>
                </a:solidFill>
              </a:rPr>
              <a:t> </a:t>
            </a:r>
            <a:r>
              <a:rPr lang="it-IT" sz="1400" dirty="0">
                <a:solidFill>
                  <a:srgbClr val="000090"/>
                </a:solidFill>
              </a:rPr>
              <a:t>(Gian Antonio </a:t>
            </a:r>
            <a:r>
              <a:rPr lang="it-IT" sz="1400" cap="small" dirty="0">
                <a:solidFill>
                  <a:srgbClr val="000090"/>
                </a:solidFill>
              </a:rPr>
              <a:t>Stella</a:t>
            </a:r>
            <a:r>
              <a:rPr lang="it-IT" sz="1400" dirty="0">
                <a:solidFill>
                  <a:srgbClr val="000090"/>
                </a:solidFill>
              </a:rPr>
              <a:t>, </a:t>
            </a:r>
            <a:r>
              <a:rPr lang="it-IT" sz="1400" i="1" dirty="0">
                <a:solidFill>
                  <a:srgbClr val="000090"/>
                </a:solidFill>
              </a:rPr>
              <a:t>Odissee. Italiani sulle rotte del sogno e del dolore</a:t>
            </a:r>
            <a:r>
              <a:rPr lang="it-IT" sz="1400" dirty="0">
                <a:solidFill>
                  <a:srgbClr val="000090"/>
                </a:solidFill>
              </a:rPr>
              <a:t>, 2004)</a:t>
            </a:r>
          </a:p>
        </p:txBody>
      </p:sp>
    </p:spTree>
    <p:extLst>
      <p:ext uri="{BB962C8B-B14F-4D97-AF65-F5344CB8AC3E}">
        <p14:creationId xmlns:p14="http://schemas.microsoft.com/office/powerpoint/2010/main" val="30291308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418BAD4-24D6-FA44-8DBD-4B82DDD2D8EE}" type="slidenum">
              <a:rPr lang="it-IT" sz="1400"/>
              <a:pPr eaLnBrk="1" hangingPunct="1"/>
              <a:t>13</a:t>
            </a:fld>
            <a:endParaRPr lang="it-IT" sz="140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713788" cy="719137"/>
          </a:xfrm>
        </p:spPr>
        <p:txBody>
          <a:bodyPr/>
          <a:lstStyle/>
          <a:p>
            <a:r>
              <a:rPr lang="it-IT" sz="2400" dirty="0">
                <a:solidFill>
                  <a:srgbClr val="FFFFCC"/>
                </a:solidFill>
                <a:latin typeface="Arial" charset="0"/>
              </a:rPr>
              <a:t>Esempio di analisi di un </a:t>
            </a:r>
            <a:r>
              <a:rPr lang="it-IT" sz="2400" dirty="0" smtClean="0">
                <a:solidFill>
                  <a:srgbClr val="FFFFCC"/>
                </a:solidFill>
                <a:latin typeface="Arial" charset="0"/>
              </a:rPr>
              <a:t>testo semirigido: articolo di giornale.</a:t>
            </a:r>
            <a:br>
              <a:rPr lang="it-IT" sz="2400" dirty="0" smtClean="0">
                <a:solidFill>
                  <a:srgbClr val="FFFFCC"/>
                </a:solidFill>
                <a:latin typeface="Arial" charset="0"/>
              </a:rPr>
            </a:br>
            <a:r>
              <a:rPr lang="it-IT" sz="2400" dirty="0" smtClean="0">
                <a:solidFill>
                  <a:srgbClr val="FFFFCC"/>
                </a:solidFill>
                <a:latin typeface="Arial" charset="0"/>
              </a:rPr>
              <a:t>La riduzione di valenze, l’uso assoluto dei verbi</a:t>
            </a:r>
            <a:endParaRPr lang="it-IT" sz="2400" dirty="0">
              <a:solidFill>
                <a:srgbClr val="FFFFCC"/>
              </a:solidFill>
              <a:latin typeface="Arial" charset="0"/>
            </a:endParaRPr>
          </a:p>
        </p:txBody>
      </p:sp>
      <p:graphicFrame>
        <p:nvGraphicFramePr>
          <p:cNvPr id="8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106140"/>
              </p:ext>
            </p:extLst>
          </p:nvPr>
        </p:nvGraphicFramePr>
        <p:xfrm>
          <a:off x="323528" y="4797152"/>
          <a:ext cx="8712967" cy="914335"/>
        </p:xfrm>
        <a:graphic>
          <a:graphicData uri="http://schemas.openxmlformats.org/drawingml/2006/table">
            <a:tbl>
              <a:tblPr/>
              <a:tblGrid>
                <a:gridCol w="720079"/>
                <a:gridCol w="7632848"/>
                <a:gridCol w="360040"/>
              </a:tblGrid>
              <a:tr h="573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4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Enunciati che spesso non  corrispondono alla struttura della frase tipo:</a:t>
                      </a:r>
                      <a:r>
                        <a:rPr lang="it-IT" sz="1800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verbo manca di qualche argomento (</a:t>
                      </a:r>
                      <a:r>
                        <a:rPr lang="it-IT" sz="1800" b="0" i="1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colpisce</a:t>
                      </a:r>
                      <a:r>
                        <a:rPr lang="it-IT" sz="1800" b="0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it-IT" sz="1800" b="0" i="1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incanta</a:t>
                      </a:r>
                      <a:r>
                        <a:rPr lang="it-IT" sz="1800" b="0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="0" i="0" kern="1200" dirty="0" smtClean="0">
                        <a:solidFill>
                          <a:srgbClr val="2D2D8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539552" y="1916832"/>
            <a:ext cx="8136904" cy="2271391"/>
          </a:xfrm>
          <a:prstGeom prst="rect">
            <a:avLst/>
          </a:prstGeom>
          <a:solidFill>
            <a:srgbClr val="DAEDEF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it-IT" sz="1800" dirty="0">
                <a:solidFill>
                  <a:srgbClr val="000090"/>
                </a:solidFill>
              </a:rPr>
              <a:t>NUOVI PROTAGONISTI: ELIO GERMANO</a:t>
            </a:r>
          </a:p>
          <a:p>
            <a:pPr>
              <a:lnSpc>
                <a:spcPct val="120000"/>
              </a:lnSpc>
              <a:defRPr/>
            </a:pPr>
            <a:r>
              <a:rPr lang="it-IT" sz="1800" dirty="0" smtClean="0">
                <a:solidFill>
                  <a:srgbClr val="000090"/>
                </a:solidFill>
              </a:rPr>
              <a:t>Ha </a:t>
            </a:r>
            <a:r>
              <a:rPr lang="it-IT" sz="1800" dirty="0">
                <a:solidFill>
                  <a:srgbClr val="000090"/>
                </a:solidFill>
              </a:rPr>
              <a:t>lo sguardo come una lama Elio Germano. In una faccia normale, da ragazzo che potrebbe essere il fratello più giovane del tuo migliore amico, </a:t>
            </a:r>
            <a:r>
              <a:rPr lang="it-IT" sz="1800" dirty="0">
                <a:solidFill>
                  <a:srgbClr val="FF6600"/>
                </a:solidFill>
              </a:rPr>
              <a:t>colpisce </a:t>
            </a:r>
            <a:r>
              <a:rPr lang="it-IT" sz="1800" dirty="0">
                <a:solidFill>
                  <a:srgbClr val="2D2D8A"/>
                </a:solidFill>
              </a:rPr>
              <a:t>e</a:t>
            </a:r>
            <a:r>
              <a:rPr lang="it-IT" sz="1800" dirty="0">
                <a:solidFill>
                  <a:srgbClr val="FF6600"/>
                </a:solidFill>
              </a:rPr>
              <a:t> incanta</a:t>
            </a:r>
            <a:r>
              <a:rPr lang="it-IT" sz="1800" dirty="0">
                <a:solidFill>
                  <a:srgbClr val="000090"/>
                </a:solidFill>
              </a:rPr>
              <a:t>. Arriva trafelato, stravolto dal traffico romano che anche per uno come lui, che a Roma c' è nato, non è una cosa normale.</a:t>
            </a:r>
            <a:r>
              <a:rPr lang="it-IT" sz="1800" dirty="0" smtClean="0">
                <a:solidFill>
                  <a:srgbClr val="000090"/>
                </a:solidFill>
              </a:rPr>
              <a:t>[…]</a:t>
            </a:r>
          </a:p>
          <a:p>
            <a:pPr>
              <a:lnSpc>
                <a:spcPct val="120000"/>
              </a:lnSpc>
              <a:defRPr/>
            </a:pPr>
            <a:endParaRPr lang="it-IT" sz="1800" dirty="0">
              <a:solidFill>
                <a:srgbClr val="000090"/>
              </a:solidFill>
            </a:endParaRPr>
          </a:p>
          <a:p>
            <a:r>
              <a:rPr lang="it-IT" sz="1200" dirty="0" smtClean="0">
                <a:solidFill>
                  <a:srgbClr val="000090"/>
                </a:solidFill>
              </a:rPr>
              <a:t>Irene </a:t>
            </a:r>
            <a:r>
              <a:rPr lang="it-IT" sz="1200" dirty="0">
                <a:solidFill>
                  <a:srgbClr val="000090"/>
                </a:solidFill>
              </a:rPr>
              <a:t>Maria </a:t>
            </a:r>
            <a:r>
              <a:rPr lang="it-IT" sz="1200" dirty="0" err="1" smtClean="0">
                <a:solidFill>
                  <a:srgbClr val="000090"/>
                </a:solidFill>
              </a:rPr>
              <a:t>Scalise</a:t>
            </a:r>
            <a:r>
              <a:rPr lang="it-IT" sz="1200" dirty="0" smtClean="0">
                <a:solidFill>
                  <a:srgbClr val="000090"/>
                </a:solidFill>
              </a:rPr>
              <a:t>, </a:t>
            </a:r>
            <a:r>
              <a:rPr lang="it-IT" sz="1200" i="1" dirty="0">
                <a:solidFill>
                  <a:srgbClr val="000090"/>
                </a:solidFill>
              </a:rPr>
              <a:t>La repubblica</a:t>
            </a:r>
            <a:r>
              <a:rPr lang="it-IT" sz="1200" dirty="0">
                <a:solidFill>
                  <a:srgbClr val="000090"/>
                </a:solidFill>
              </a:rPr>
              <a:t>, 18 -11-2008 </a:t>
            </a:r>
          </a:p>
        </p:txBody>
      </p:sp>
    </p:spTree>
    <p:extLst>
      <p:ext uri="{BB962C8B-B14F-4D97-AF65-F5344CB8AC3E}">
        <p14:creationId xmlns:p14="http://schemas.microsoft.com/office/powerpoint/2010/main" val="186537668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418BAD4-24D6-FA44-8DBD-4B82DDD2D8EE}" type="slidenum">
              <a:rPr lang="it-IT" sz="1400"/>
              <a:pPr eaLnBrk="1" hangingPunct="1"/>
              <a:t>14</a:t>
            </a:fld>
            <a:endParaRPr lang="it-IT" sz="140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8713788" cy="719137"/>
          </a:xfrm>
        </p:spPr>
        <p:txBody>
          <a:bodyPr/>
          <a:lstStyle/>
          <a:p>
            <a:r>
              <a:rPr lang="it-IT" sz="2400" dirty="0">
                <a:solidFill>
                  <a:srgbClr val="FFFFCC"/>
                </a:solidFill>
                <a:latin typeface="Arial" charset="0"/>
              </a:rPr>
              <a:t>Esempio di analisi di un </a:t>
            </a:r>
            <a:r>
              <a:rPr lang="it-IT" sz="2400" dirty="0" smtClean="0">
                <a:solidFill>
                  <a:srgbClr val="FFFFCC"/>
                </a:solidFill>
                <a:latin typeface="Arial" charset="0"/>
              </a:rPr>
              <a:t>testo elastico: racconto.</a:t>
            </a:r>
            <a:br>
              <a:rPr lang="it-IT" sz="2400" dirty="0" smtClean="0">
                <a:solidFill>
                  <a:srgbClr val="FFFFCC"/>
                </a:solidFill>
                <a:latin typeface="Arial" charset="0"/>
              </a:rPr>
            </a:br>
            <a:r>
              <a:rPr lang="it-IT" sz="2400" dirty="0" smtClean="0">
                <a:solidFill>
                  <a:srgbClr val="FFFFCC"/>
                </a:solidFill>
                <a:latin typeface="Arial" charset="0"/>
              </a:rPr>
              <a:t>La riduzione di valenze</a:t>
            </a:r>
            <a:endParaRPr lang="it-IT" sz="2400" dirty="0">
              <a:solidFill>
                <a:srgbClr val="FFFFCC"/>
              </a:solidFill>
              <a:latin typeface="Arial" charset="0"/>
            </a:endParaRPr>
          </a:p>
        </p:txBody>
      </p:sp>
      <p:graphicFrame>
        <p:nvGraphicFramePr>
          <p:cNvPr id="8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438395"/>
              </p:ext>
            </p:extLst>
          </p:nvPr>
        </p:nvGraphicFramePr>
        <p:xfrm>
          <a:off x="755576" y="4725144"/>
          <a:ext cx="7632848" cy="914335"/>
        </p:xfrm>
        <a:graphic>
          <a:graphicData uri="http://schemas.openxmlformats.org/drawingml/2006/table">
            <a:tbl>
              <a:tblPr/>
              <a:tblGrid>
                <a:gridCol w="720080"/>
                <a:gridCol w="6480720"/>
                <a:gridCol w="432048"/>
              </a:tblGrid>
              <a:tr h="573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4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Enunciati che spesso non  corrispondono alla struttura della frase tipo:</a:t>
                      </a:r>
                      <a:r>
                        <a:rPr lang="it-IT" sz="1800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verbo manca di qualche argomento (</a:t>
                      </a:r>
                      <a:r>
                        <a:rPr lang="it-IT" sz="1800" b="0" i="1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entravano, indicavano, prendeva, dava</a:t>
                      </a:r>
                      <a:r>
                        <a:rPr lang="it-IT" sz="1800" b="0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t-IT" sz="1800" b="0" i="0" kern="1200" dirty="0" smtClean="0">
                        <a:solidFill>
                          <a:srgbClr val="2D2D8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683568" y="1484784"/>
            <a:ext cx="7704856" cy="2862321"/>
          </a:xfrm>
          <a:prstGeom prst="rect">
            <a:avLst/>
          </a:prstGeom>
          <a:solidFill>
            <a:srgbClr val="DAEDEF"/>
          </a:solidFill>
        </p:spPr>
        <p:txBody>
          <a:bodyPr wrap="square">
            <a:spAutoFit/>
          </a:bodyPr>
          <a:lstStyle/>
          <a:p>
            <a:pPr algn="just"/>
            <a:endParaRPr lang="it-IT" sz="2800" baseline="30000" dirty="0" smtClean="0">
              <a:solidFill>
                <a:schemeClr val="accent6"/>
              </a:solidFill>
            </a:endParaRPr>
          </a:p>
          <a:p>
            <a:pPr algn="just"/>
            <a:r>
              <a:rPr lang="it-IT" sz="2800" baseline="30000" dirty="0" smtClean="0">
                <a:solidFill>
                  <a:schemeClr val="accent6"/>
                </a:solidFill>
              </a:rPr>
              <a:t>[</a:t>
            </a:r>
            <a:r>
              <a:rPr lang="it-IT" sz="2800" baseline="30000" smtClean="0">
                <a:solidFill>
                  <a:schemeClr val="accent6"/>
                </a:solidFill>
              </a:rPr>
              <a:t>…] Una </a:t>
            </a:r>
            <a:r>
              <a:rPr lang="it-IT" sz="2800" baseline="30000" dirty="0">
                <a:solidFill>
                  <a:schemeClr val="accent6"/>
                </a:solidFill>
              </a:rPr>
              <a:t>volta accadde che andarono dal tabaccaio a chiedere l’ennesimo Super Santos gratuito. Di solito </a:t>
            </a:r>
            <a:r>
              <a:rPr lang="it-IT" sz="2800" baseline="30000" dirty="0">
                <a:solidFill>
                  <a:srgbClr val="FF6600"/>
                </a:solidFill>
              </a:rPr>
              <a:t>entravano</a:t>
            </a:r>
            <a:r>
              <a:rPr lang="it-IT" sz="2800" baseline="30000" dirty="0">
                <a:solidFill>
                  <a:schemeClr val="accent6"/>
                </a:solidFill>
              </a:rPr>
              <a:t> e </a:t>
            </a:r>
            <a:r>
              <a:rPr lang="it-IT" sz="2800" baseline="30000" dirty="0">
                <a:solidFill>
                  <a:srgbClr val="FF6600"/>
                </a:solidFill>
              </a:rPr>
              <a:t>indicavano,</a:t>
            </a:r>
            <a:r>
              <a:rPr lang="it-IT" sz="2800" baseline="30000" dirty="0">
                <a:solidFill>
                  <a:schemeClr val="accent6"/>
                </a:solidFill>
              </a:rPr>
              <a:t> senza neanche un mugugno. Indicavano e basta i palloni che tenevano appesi in alto, pendenti dal soffitto in retine blu, come si conservavano i meloni invernali, quelli bianchi, nelle </a:t>
            </a:r>
            <a:r>
              <a:rPr lang="it-IT" sz="2800" baseline="30000" dirty="0" smtClean="0">
                <a:solidFill>
                  <a:schemeClr val="accent6"/>
                </a:solidFill>
              </a:rPr>
              <a:t>masserie </a:t>
            </a:r>
            <a:r>
              <a:rPr lang="it-IT" sz="2800" baseline="30000" dirty="0">
                <a:solidFill>
                  <a:schemeClr val="accent6"/>
                </a:solidFill>
              </a:rPr>
              <a:t>napoletane. </a:t>
            </a:r>
            <a:r>
              <a:rPr lang="it-IT" sz="2800" baseline="30000" dirty="0">
                <a:solidFill>
                  <a:srgbClr val="FF6600"/>
                </a:solidFill>
              </a:rPr>
              <a:t>Indicavano</a:t>
            </a:r>
            <a:r>
              <a:rPr lang="it-IT" sz="2800" baseline="30000" dirty="0">
                <a:solidFill>
                  <a:schemeClr val="accent6"/>
                </a:solidFill>
              </a:rPr>
              <a:t>, il tabaccaio temendo ritorsioni </a:t>
            </a:r>
            <a:r>
              <a:rPr lang="it-IT" sz="2800" baseline="30000" dirty="0">
                <a:solidFill>
                  <a:srgbClr val="FF6600"/>
                </a:solidFill>
              </a:rPr>
              <a:t>prendeva</a:t>
            </a:r>
            <a:r>
              <a:rPr lang="it-IT" sz="2800" baseline="30000" dirty="0">
                <a:solidFill>
                  <a:schemeClr val="accent6"/>
                </a:solidFill>
              </a:rPr>
              <a:t> e </a:t>
            </a:r>
            <a:r>
              <a:rPr lang="it-IT" sz="2800" baseline="30000" dirty="0">
                <a:solidFill>
                  <a:srgbClr val="FF6600"/>
                </a:solidFill>
              </a:rPr>
              <a:t>dava.</a:t>
            </a:r>
            <a:r>
              <a:rPr lang="it-IT" sz="2800" baseline="30000" dirty="0">
                <a:solidFill>
                  <a:schemeClr val="accent6"/>
                </a:solidFill>
              </a:rPr>
              <a:t> I ragazzini, senza ringraziare, aprivano la rete buttandola a terra nel negozio e se ne andavano. Ma quella volta non andò </a:t>
            </a:r>
            <a:r>
              <a:rPr lang="it-IT" sz="2800" baseline="30000" dirty="0" smtClean="0">
                <a:solidFill>
                  <a:schemeClr val="accent6"/>
                </a:solidFill>
              </a:rPr>
              <a:t>così [</a:t>
            </a:r>
            <a:r>
              <a:rPr lang="it-IT" sz="2800" baseline="30000" dirty="0">
                <a:solidFill>
                  <a:schemeClr val="accent6"/>
                </a:solidFill>
              </a:rPr>
              <a:t>…</a:t>
            </a:r>
            <a:r>
              <a:rPr lang="it-IT" sz="2800" baseline="30000" dirty="0" smtClean="0">
                <a:solidFill>
                  <a:schemeClr val="accent6"/>
                </a:solidFill>
              </a:rPr>
              <a:t>]</a:t>
            </a:r>
          </a:p>
          <a:p>
            <a:pPr algn="just"/>
            <a:r>
              <a:rPr lang="it-IT" sz="1200" dirty="0" err="1" smtClean="0">
                <a:solidFill>
                  <a:schemeClr val="accent6"/>
                </a:solidFill>
              </a:rPr>
              <a:t>R</a:t>
            </a:r>
            <a:r>
              <a:rPr lang="it-IT" sz="1200" dirty="0" smtClean="0">
                <a:solidFill>
                  <a:schemeClr val="accent6"/>
                </a:solidFill>
              </a:rPr>
              <a:t>. Saviano, </a:t>
            </a:r>
            <a:r>
              <a:rPr lang="it-IT" sz="1200" i="1" dirty="0" smtClean="0">
                <a:solidFill>
                  <a:schemeClr val="accent6"/>
                </a:solidFill>
              </a:rPr>
              <a:t>Super Santos</a:t>
            </a:r>
            <a:endParaRPr lang="it-IT" sz="12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7521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999627-3D59-8F4E-B30D-E65CBFE7AA1C}" type="slidenum">
              <a:rPr lang="it-IT" sz="1400"/>
              <a:pPr eaLnBrk="1" hangingPunct="1"/>
              <a:t>15</a:t>
            </a:fld>
            <a:endParaRPr lang="it-IT" sz="1400"/>
          </a:p>
        </p:txBody>
      </p:sp>
      <p:cxnSp>
        <p:nvCxnSpPr>
          <p:cNvPr id="12" name="Connettore 1 11"/>
          <p:cNvCxnSpPr>
            <a:cxnSpLocks noChangeShapeType="1"/>
          </p:cNvCxnSpPr>
          <p:nvPr/>
        </p:nvCxnSpPr>
        <p:spPr bwMode="auto">
          <a:xfrm>
            <a:off x="5445125" y="7181850"/>
            <a:ext cx="1081088" cy="0"/>
          </a:xfrm>
          <a:prstGeom prst="line">
            <a:avLst/>
          </a:prstGeom>
          <a:noFill/>
          <a:ln w="28575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ttangolo 1"/>
          <p:cNvSpPr/>
          <p:nvPr/>
        </p:nvSpPr>
        <p:spPr>
          <a:xfrm>
            <a:off x="1259632" y="1484784"/>
            <a:ext cx="6984776" cy="4893647"/>
          </a:xfrm>
          <a:prstGeom prst="rect">
            <a:avLst/>
          </a:prstGeom>
          <a:solidFill>
            <a:srgbClr val="DAEDEF"/>
          </a:solidFill>
        </p:spPr>
        <p:txBody>
          <a:bodyPr wrap="square">
            <a:spAutoFit/>
          </a:bodyPr>
          <a:lstStyle/>
          <a:p>
            <a:endParaRPr lang="it-IT" dirty="0" smtClean="0">
              <a:solidFill>
                <a:srgbClr val="2D2D8A"/>
              </a:solidFill>
            </a:endParaRPr>
          </a:p>
          <a:p>
            <a:pPr lvl="1"/>
            <a:r>
              <a:rPr lang="it-IT" sz="2400" dirty="0" smtClean="0">
                <a:solidFill>
                  <a:srgbClr val="2D2D8A"/>
                </a:solidFill>
              </a:rPr>
              <a:t>Guarda </a:t>
            </a:r>
            <a:r>
              <a:rPr lang="it-IT" sz="2400" dirty="0">
                <a:solidFill>
                  <a:srgbClr val="2D2D8A"/>
                </a:solidFill>
              </a:rPr>
              <a:t>questa bambina</a:t>
            </a:r>
          </a:p>
          <a:p>
            <a:pPr lvl="1"/>
            <a:r>
              <a:rPr lang="it-IT" sz="2400" dirty="0">
                <a:solidFill>
                  <a:srgbClr val="2D2D8A"/>
                </a:solidFill>
              </a:rPr>
              <a:t>che sta imparando a leggere:</a:t>
            </a:r>
          </a:p>
          <a:p>
            <a:pPr lvl="1"/>
            <a:r>
              <a:rPr lang="it-IT" sz="2400" dirty="0">
                <a:solidFill>
                  <a:srgbClr val="2D2D8A"/>
                </a:solidFill>
              </a:rPr>
              <a:t>tende le labbra, si concentra,</a:t>
            </a:r>
          </a:p>
          <a:p>
            <a:pPr lvl="1"/>
            <a:r>
              <a:rPr lang="it-IT" sz="2400" dirty="0">
                <a:solidFill>
                  <a:srgbClr val="2D2D8A"/>
                </a:solidFill>
              </a:rPr>
              <a:t>tira su una parola dopo l’altra,</a:t>
            </a:r>
          </a:p>
          <a:p>
            <a:pPr lvl="1"/>
            <a:r>
              <a:rPr lang="it-IT" sz="2400" dirty="0">
                <a:solidFill>
                  <a:srgbClr val="2D2D8A"/>
                </a:solidFill>
              </a:rPr>
              <a:t>pesca, e la voce fa da canna,</a:t>
            </a:r>
          </a:p>
          <a:p>
            <a:pPr lvl="1"/>
            <a:r>
              <a:rPr lang="it-IT" sz="2400" dirty="0">
                <a:solidFill>
                  <a:srgbClr val="2D2D8A"/>
                </a:solidFill>
              </a:rPr>
              <a:t>fila, si flette, strappa</a:t>
            </a:r>
          </a:p>
          <a:p>
            <a:pPr lvl="1"/>
            <a:r>
              <a:rPr lang="it-IT" sz="2400" dirty="0">
                <a:solidFill>
                  <a:srgbClr val="2D2D8A"/>
                </a:solidFill>
              </a:rPr>
              <a:t>guizzanti queste lettere</a:t>
            </a:r>
          </a:p>
          <a:p>
            <a:pPr lvl="1"/>
            <a:r>
              <a:rPr lang="it-IT" sz="2400" dirty="0">
                <a:solidFill>
                  <a:srgbClr val="2D2D8A"/>
                </a:solidFill>
              </a:rPr>
              <a:t>ora </a:t>
            </a:r>
            <a:r>
              <a:rPr lang="it-IT" sz="2400" dirty="0" smtClean="0">
                <a:solidFill>
                  <a:srgbClr val="2D2D8A"/>
                </a:solidFill>
              </a:rPr>
              <a:t>alte</a:t>
            </a:r>
            <a:endParaRPr lang="it-IT" sz="2400" dirty="0">
              <a:solidFill>
                <a:srgbClr val="2D2D8A"/>
              </a:solidFill>
            </a:endParaRPr>
          </a:p>
          <a:p>
            <a:pPr lvl="1"/>
            <a:r>
              <a:rPr lang="it-IT" sz="2400" dirty="0">
                <a:solidFill>
                  <a:srgbClr val="2D2D8A"/>
                </a:solidFill>
              </a:rPr>
              <a:t>luccicanti</a:t>
            </a:r>
          </a:p>
          <a:p>
            <a:pPr lvl="1"/>
            <a:r>
              <a:rPr lang="it-IT" sz="2400" dirty="0">
                <a:solidFill>
                  <a:srgbClr val="2D2D8A"/>
                </a:solidFill>
              </a:rPr>
              <a:t>al sole della pronuncia.</a:t>
            </a:r>
          </a:p>
          <a:p>
            <a:r>
              <a:rPr lang="it-IT" dirty="0">
                <a:solidFill>
                  <a:srgbClr val="2D2D8A"/>
                </a:solidFill>
              </a:rPr>
              <a:t> </a:t>
            </a:r>
          </a:p>
          <a:p>
            <a:r>
              <a:rPr lang="it-IT" sz="1200" dirty="0" smtClean="0">
                <a:solidFill>
                  <a:srgbClr val="2D2D8A"/>
                </a:solidFill>
              </a:rPr>
              <a:t>Valerio </a:t>
            </a:r>
            <a:r>
              <a:rPr lang="it-IT" sz="1200" dirty="0">
                <a:solidFill>
                  <a:srgbClr val="2D2D8A"/>
                </a:solidFill>
              </a:rPr>
              <a:t>Magrelli, </a:t>
            </a:r>
            <a:r>
              <a:rPr lang="it-IT" sz="1200" i="1" dirty="0" smtClean="0">
                <a:solidFill>
                  <a:srgbClr val="2D2D8A"/>
                </a:solidFill>
              </a:rPr>
              <a:t>Disturbi del sistema binario</a:t>
            </a:r>
            <a:r>
              <a:rPr lang="it-IT" sz="1200" dirty="0" smtClean="0">
                <a:solidFill>
                  <a:srgbClr val="2D2D8A"/>
                </a:solidFill>
              </a:rPr>
              <a:t>,</a:t>
            </a:r>
            <a:r>
              <a:rPr lang="it-IT" sz="1200" dirty="0">
                <a:solidFill>
                  <a:srgbClr val="2D2D8A"/>
                </a:solidFill>
              </a:rPr>
              <a:t> Torino, Einaudi, 2006, p. </a:t>
            </a:r>
            <a:r>
              <a:rPr lang="it-IT" sz="1200" dirty="0" smtClean="0">
                <a:solidFill>
                  <a:srgbClr val="2D2D8A"/>
                </a:solidFill>
              </a:rPr>
              <a:t>35</a:t>
            </a:r>
            <a:endParaRPr lang="it-IT" sz="1200" dirty="0">
              <a:solidFill>
                <a:srgbClr val="2D2D8A"/>
              </a:solidFill>
            </a:endParaRPr>
          </a:p>
          <a:p>
            <a:r>
              <a:rPr lang="it-IT" cap="small" dirty="0">
                <a:solidFill>
                  <a:srgbClr val="2D2D8A"/>
                </a:solidFill>
              </a:rPr>
              <a:t> </a:t>
            </a:r>
            <a:endParaRPr lang="it-IT" dirty="0">
              <a:solidFill>
                <a:srgbClr val="2D2D8A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29600" cy="576064"/>
          </a:xfrm>
          <a:extLst>
            <a:ext uri="{91240B29-F687-4f45-9708-019B960494DF}">
              <a14:hiddenLine xmlns:a14="http://schemas.microsoft.com/office/drawing/2010/main" w="28575" cmpd="sng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2400" dirty="0">
                <a:solidFill>
                  <a:srgbClr val="FFFFCC"/>
                </a:solidFill>
                <a:latin typeface="Arial" charset="0"/>
              </a:rPr>
              <a:t>Esempio di analisi di un </a:t>
            </a:r>
            <a:r>
              <a:rPr lang="it-IT" sz="2400" dirty="0" smtClean="0">
                <a:solidFill>
                  <a:srgbClr val="FFFFCC"/>
                </a:solidFill>
                <a:latin typeface="Arial" charset="0"/>
              </a:rPr>
              <a:t>testo elastico: poesia</a:t>
            </a:r>
            <a:endParaRPr lang="it-IT" sz="2400" dirty="0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9985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999627-3D59-8F4E-B30D-E65CBFE7AA1C}" type="slidenum">
              <a:rPr lang="it-IT" sz="1400"/>
              <a:pPr eaLnBrk="1" hangingPunct="1"/>
              <a:t>16</a:t>
            </a:fld>
            <a:endParaRPr lang="it-IT" sz="1400"/>
          </a:p>
        </p:txBody>
      </p:sp>
      <p:graphicFrame>
        <p:nvGraphicFramePr>
          <p:cNvPr id="8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785184"/>
              </p:ext>
            </p:extLst>
          </p:nvPr>
        </p:nvGraphicFramePr>
        <p:xfrm>
          <a:off x="251520" y="4581128"/>
          <a:ext cx="8496945" cy="2106237"/>
        </p:xfrm>
        <a:graphic>
          <a:graphicData uri="http://schemas.openxmlformats.org/drawingml/2006/table">
            <a:tbl>
              <a:tblPr/>
              <a:tblGrid>
                <a:gridCol w="720080"/>
                <a:gridCol w="7416824"/>
                <a:gridCol w="360041"/>
              </a:tblGrid>
              <a:tr h="431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4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Enunciati che non corrispondono alla struttura della frase tipo: nel 2° enunciato, ellissi del soggetto che è l’oggetto nel 1° (</a:t>
                      </a: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questa bambina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); la mancanza del soggetto crea ambiguità semantica. Presenza di un  inciso (</a:t>
                      </a: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 la voce fa da canna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). Struttura mutuata dal parlato.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10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Lessico figurato: la pesca come metafora della lettura (</a:t>
                      </a: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tende, tira su, pesca, fila, si flette, guizzanti, luccicanti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).</a:t>
                      </a: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428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Forme verbali che richiamano la persona del lettore (</a:t>
                      </a: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Guarda).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 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428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22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Ordine delle parole modificato per ottenere effetti di ritmo (</a:t>
                      </a: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strappa guizzanti queste lettere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). 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cxnSp>
        <p:nvCxnSpPr>
          <p:cNvPr id="12" name="Connettore 1 11"/>
          <p:cNvCxnSpPr>
            <a:cxnSpLocks noChangeShapeType="1"/>
          </p:cNvCxnSpPr>
          <p:nvPr/>
        </p:nvCxnSpPr>
        <p:spPr bwMode="auto">
          <a:xfrm>
            <a:off x="5445125" y="7181850"/>
            <a:ext cx="1081088" cy="0"/>
          </a:xfrm>
          <a:prstGeom prst="line">
            <a:avLst/>
          </a:prstGeom>
          <a:noFill/>
          <a:ln w="28575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ttangolo 1"/>
          <p:cNvSpPr/>
          <p:nvPr/>
        </p:nvSpPr>
        <p:spPr>
          <a:xfrm>
            <a:off x="1403648" y="836712"/>
            <a:ext cx="6624736" cy="3477875"/>
          </a:xfrm>
          <a:prstGeom prst="rect">
            <a:avLst/>
          </a:prstGeom>
          <a:solidFill>
            <a:srgbClr val="DAEDEF"/>
          </a:solidFill>
        </p:spPr>
        <p:txBody>
          <a:bodyPr wrap="square">
            <a:spAutoFit/>
          </a:bodyPr>
          <a:lstStyle/>
          <a:p>
            <a:endParaRPr lang="it-IT" sz="1600" dirty="0" smtClean="0">
              <a:solidFill>
                <a:srgbClr val="2D2D8A"/>
              </a:solidFill>
            </a:endParaRPr>
          </a:p>
          <a:p>
            <a:pPr lvl="1"/>
            <a:r>
              <a:rPr lang="it-IT" sz="1600" dirty="0" smtClean="0">
                <a:solidFill>
                  <a:srgbClr val="2D2D8A"/>
                </a:solidFill>
              </a:rPr>
              <a:t>Guarda </a:t>
            </a:r>
            <a:r>
              <a:rPr lang="it-IT" sz="1600" dirty="0">
                <a:solidFill>
                  <a:srgbClr val="FF6600"/>
                </a:solidFill>
              </a:rPr>
              <a:t>questa bambina</a:t>
            </a:r>
          </a:p>
          <a:p>
            <a:pPr lvl="1"/>
            <a:r>
              <a:rPr lang="it-IT" sz="1600" dirty="0">
                <a:solidFill>
                  <a:srgbClr val="2D2D8A"/>
                </a:solidFill>
              </a:rPr>
              <a:t>che sta imparando a leggere:</a:t>
            </a:r>
          </a:p>
          <a:p>
            <a:pPr lvl="1"/>
            <a:r>
              <a:rPr lang="it-IT" sz="1600" dirty="0">
                <a:solidFill>
                  <a:srgbClr val="FF6600"/>
                </a:solidFill>
              </a:rPr>
              <a:t>tende</a:t>
            </a:r>
            <a:r>
              <a:rPr lang="it-IT" sz="1600" dirty="0">
                <a:solidFill>
                  <a:srgbClr val="2D2D8A"/>
                </a:solidFill>
              </a:rPr>
              <a:t> le labbra, </a:t>
            </a:r>
            <a:r>
              <a:rPr lang="it-IT" sz="1600" dirty="0">
                <a:solidFill>
                  <a:srgbClr val="FF6600"/>
                </a:solidFill>
              </a:rPr>
              <a:t>si concentra</a:t>
            </a:r>
            <a:r>
              <a:rPr lang="it-IT" sz="1600" dirty="0">
                <a:solidFill>
                  <a:srgbClr val="2D2D8A"/>
                </a:solidFill>
              </a:rPr>
              <a:t>,</a:t>
            </a:r>
          </a:p>
          <a:p>
            <a:pPr lvl="1"/>
            <a:r>
              <a:rPr lang="it-IT" sz="1600" dirty="0">
                <a:solidFill>
                  <a:srgbClr val="FF6600"/>
                </a:solidFill>
              </a:rPr>
              <a:t>tira su </a:t>
            </a:r>
            <a:r>
              <a:rPr lang="it-IT" sz="1600" dirty="0">
                <a:solidFill>
                  <a:srgbClr val="2D2D8A"/>
                </a:solidFill>
              </a:rPr>
              <a:t>una parola dopo l’altra,</a:t>
            </a:r>
          </a:p>
          <a:p>
            <a:pPr lvl="1"/>
            <a:r>
              <a:rPr lang="it-IT" sz="1600" dirty="0">
                <a:solidFill>
                  <a:srgbClr val="FF6600"/>
                </a:solidFill>
              </a:rPr>
              <a:t>pesca</a:t>
            </a:r>
            <a:r>
              <a:rPr lang="it-IT" sz="1600" dirty="0">
                <a:solidFill>
                  <a:srgbClr val="2D2D8A"/>
                </a:solidFill>
              </a:rPr>
              <a:t>, e la voce fa da canna,</a:t>
            </a:r>
          </a:p>
          <a:p>
            <a:pPr lvl="1"/>
            <a:r>
              <a:rPr lang="it-IT" sz="1600" dirty="0">
                <a:solidFill>
                  <a:srgbClr val="FF6600"/>
                </a:solidFill>
              </a:rPr>
              <a:t>fila</a:t>
            </a:r>
            <a:r>
              <a:rPr lang="it-IT" sz="1600" dirty="0">
                <a:solidFill>
                  <a:srgbClr val="2D2D8A"/>
                </a:solidFill>
              </a:rPr>
              <a:t>, </a:t>
            </a:r>
            <a:r>
              <a:rPr lang="it-IT" sz="1600" dirty="0">
                <a:solidFill>
                  <a:srgbClr val="FF6600"/>
                </a:solidFill>
              </a:rPr>
              <a:t>si flette</a:t>
            </a:r>
            <a:r>
              <a:rPr lang="it-IT" sz="1600" dirty="0">
                <a:solidFill>
                  <a:srgbClr val="2D2D8A"/>
                </a:solidFill>
              </a:rPr>
              <a:t>, </a:t>
            </a:r>
            <a:r>
              <a:rPr lang="it-IT" sz="1600" dirty="0">
                <a:solidFill>
                  <a:srgbClr val="FF6600"/>
                </a:solidFill>
              </a:rPr>
              <a:t>strappa</a:t>
            </a:r>
          </a:p>
          <a:p>
            <a:pPr lvl="1"/>
            <a:r>
              <a:rPr lang="it-IT" sz="1600" dirty="0">
                <a:solidFill>
                  <a:srgbClr val="2D2D8A"/>
                </a:solidFill>
              </a:rPr>
              <a:t>guizzanti queste lettere</a:t>
            </a:r>
          </a:p>
          <a:p>
            <a:pPr lvl="1"/>
            <a:r>
              <a:rPr lang="it-IT" sz="1600" dirty="0">
                <a:solidFill>
                  <a:srgbClr val="2D2D8A"/>
                </a:solidFill>
              </a:rPr>
              <a:t>ora </a:t>
            </a:r>
            <a:r>
              <a:rPr lang="it-IT" sz="1600" dirty="0" smtClean="0">
                <a:solidFill>
                  <a:srgbClr val="2D2D8A"/>
                </a:solidFill>
              </a:rPr>
              <a:t>alte</a:t>
            </a:r>
            <a:endParaRPr lang="it-IT" sz="1600" dirty="0">
              <a:solidFill>
                <a:srgbClr val="2D2D8A"/>
              </a:solidFill>
            </a:endParaRPr>
          </a:p>
          <a:p>
            <a:pPr lvl="1"/>
            <a:r>
              <a:rPr lang="it-IT" sz="1600" dirty="0">
                <a:solidFill>
                  <a:srgbClr val="2D2D8A"/>
                </a:solidFill>
              </a:rPr>
              <a:t>luccicanti</a:t>
            </a:r>
          </a:p>
          <a:p>
            <a:pPr lvl="1"/>
            <a:r>
              <a:rPr lang="it-IT" sz="1600" dirty="0">
                <a:solidFill>
                  <a:srgbClr val="2D2D8A"/>
                </a:solidFill>
              </a:rPr>
              <a:t>al sole della pronuncia.</a:t>
            </a:r>
          </a:p>
          <a:p>
            <a:r>
              <a:rPr lang="it-IT" sz="1600" dirty="0">
                <a:solidFill>
                  <a:srgbClr val="2D2D8A"/>
                </a:solidFill>
              </a:rPr>
              <a:t> </a:t>
            </a:r>
          </a:p>
          <a:p>
            <a:r>
              <a:rPr lang="it-IT" sz="1200" dirty="0" smtClean="0">
                <a:solidFill>
                  <a:srgbClr val="2D2D8A"/>
                </a:solidFill>
              </a:rPr>
              <a:t>(Valerio </a:t>
            </a:r>
            <a:r>
              <a:rPr lang="it-IT" sz="1200" dirty="0">
                <a:solidFill>
                  <a:srgbClr val="2D2D8A"/>
                </a:solidFill>
              </a:rPr>
              <a:t>Magrelli, </a:t>
            </a:r>
            <a:r>
              <a:rPr lang="it-IT" sz="1200" i="1" dirty="0" smtClean="0">
                <a:solidFill>
                  <a:srgbClr val="2D2D8A"/>
                </a:solidFill>
              </a:rPr>
              <a:t>Disturbi del sistema binario</a:t>
            </a:r>
            <a:r>
              <a:rPr lang="it-IT" sz="1200" dirty="0" smtClean="0">
                <a:solidFill>
                  <a:srgbClr val="2D2D8A"/>
                </a:solidFill>
              </a:rPr>
              <a:t>,</a:t>
            </a:r>
            <a:r>
              <a:rPr lang="it-IT" sz="1200" dirty="0">
                <a:solidFill>
                  <a:srgbClr val="2D2D8A"/>
                </a:solidFill>
              </a:rPr>
              <a:t> Torino, Einaudi, 2006, p. </a:t>
            </a:r>
            <a:r>
              <a:rPr lang="it-IT" sz="1200" dirty="0" smtClean="0">
                <a:solidFill>
                  <a:srgbClr val="2D2D8A"/>
                </a:solidFill>
              </a:rPr>
              <a:t>35)</a:t>
            </a:r>
            <a:endParaRPr lang="it-IT" sz="1200" dirty="0">
              <a:solidFill>
                <a:srgbClr val="2D2D8A"/>
              </a:solidFill>
            </a:endParaRPr>
          </a:p>
          <a:p>
            <a:r>
              <a:rPr lang="it-IT" sz="1600" cap="small" dirty="0">
                <a:solidFill>
                  <a:srgbClr val="2D2D8A"/>
                </a:solidFill>
              </a:rPr>
              <a:t> </a:t>
            </a:r>
            <a:endParaRPr lang="it-IT" sz="1600" dirty="0">
              <a:solidFill>
                <a:srgbClr val="2D2D8A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29600" cy="576064"/>
          </a:xfrm>
          <a:extLst>
            <a:ext uri="{91240B29-F687-4f45-9708-019B960494DF}">
              <a14:hiddenLine xmlns:a14="http://schemas.microsoft.com/office/drawing/2010/main" w="28575" cmpd="sng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2400" dirty="0">
                <a:solidFill>
                  <a:srgbClr val="FFFFCC"/>
                </a:solidFill>
                <a:latin typeface="Arial" charset="0"/>
              </a:rPr>
              <a:t>Esempio di analisi di un </a:t>
            </a:r>
            <a:r>
              <a:rPr lang="it-IT" sz="2400" dirty="0" smtClean="0">
                <a:solidFill>
                  <a:srgbClr val="FFFFCC"/>
                </a:solidFill>
                <a:latin typeface="Arial" charset="0"/>
              </a:rPr>
              <a:t>testo elastico: poesia (1)</a:t>
            </a:r>
            <a:endParaRPr lang="it-IT" sz="2400" dirty="0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3345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999627-3D59-8F4E-B30D-E65CBFE7AA1C}" type="slidenum">
              <a:rPr lang="it-IT" sz="1400"/>
              <a:pPr eaLnBrk="1" hangingPunct="1"/>
              <a:t>17</a:t>
            </a:fld>
            <a:endParaRPr lang="it-IT" sz="1400"/>
          </a:p>
        </p:txBody>
      </p:sp>
      <p:graphicFrame>
        <p:nvGraphicFramePr>
          <p:cNvPr id="8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840163"/>
              </p:ext>
            </p:extLst>
          </p:nvPr>
        </p:nvGraphicFramePr>
        <p:xfrm>
          <a:off x="251520" y="4581128"/>
          <a:ext cx="8640961" cy="2106237"/>
        </p:xfrm>
        <a:graphic>
          <a:graphicData uri="http://schemas.openxmlformats.org/drawingml/2006/table">
            <a:tbl>
              <a:tblPr/>
              <a:tblGrid>
                <a:gridCol w="720079"/>
                <a:gridCol w="7560841"/>
                <a:gridCol w="360041"/>
              </a:tblGrid>
              <a:tr h="431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4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Enunciati che non corrispondono alla struttura della frase tipo: nel 2° enunciato, ellissi del soggetto che è l’oggetto nel 1° (</a:t>
                      </a: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questa bambina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); la mancanza del soggetto crea ambiguità semantica. Presenza di un  inciso (</a:t>
                      </a: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 la voce fa da canna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). Struttura mutuata dal parlato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10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Lessico figurato: la pesca come metafora della lettura (</a:t>
                      </a: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tende, tira su, pesca, canna, fila, si flette, guizzanti, luccicanti al sole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)</a:t>
                      </a: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428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Forme verbali che richiamano la persona del lettore (</a:t>
                      </a: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Guarda)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 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428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22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Ordine delle parole modificato per ottenere effetti di ritmo (</a:t>
                      </a: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strappa guizzanti queste lettere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). 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cxnSp>
        <p:nvCxnSpPr>
          <p:cNvPr id="12" name="Connettore 1 11"/>
          <p:cNvCxnSpPr>
            <a:cxnSpLocks noChangeShapeType="1"/>
          </p:cNvCxnSpPr>
          <p:nvPr/>
        </p:nvCxnSpPr>
        <p:spPr bwMode="auto">
          <a:xfrm>
            <a:off x="5445125" y="7181850"/>
            <a:ext cx="1081088" cy="0"/>
          </a:xfrm>
          <a:prstGeom prst="line">
            <a:avLst/>
          </a:prstGeom>
          <a:noFill/>
          <a:ln w="28575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ttangolo 1"/>
          <p:cNvSpPr/>
          <p:nvPr/>
        </p:nvSpPr>
        <p:spPr>
          <a:xfrm>
            <a:off x="1403648" y="836712"/>
            <a:ext cx="6624736" cy="3477875"/>
          </a:xfrm>
          <a:prstGeom prst="rect">
            <a:avLst/>
          </a:prstGeom>
          <a:solidFill>
            <a:srgbClr val="DAEDEF"/>
          </a:solidFill>
        </p:spPr>
        <p:txBody>
          <a:bodyPr wrap="square">
            <a:spAutoFit/>
          </a:bodyPr>
          <a:lstStyle/>
          <a:p>
            <a:endParaRPr lang="it-IT" sz="1600" dirty="0" smtClean="0">
              <a:solidFill>
                <a:srgbClr val="2D2D8A"/>
              </a:solidFill>
            </a:endParaRPr>
          </a:p>
          <a:p>
            <a:pPr lvl="1"/>
            <a:r>
              <a:rPr lang="it-IT" sz="1600" dirty="0" smtClean="0">
                <a:solidFill>
                  <a:srgbClr val="2D2D8A"/>
                </a:solidFill>
              </a:rPr>
              <a:t>Guarda </a:t>
            </a:r>
            <a:r>
              <a:rPr lang="it-IT" sz="1600" dirty="0">
                <a:solidFill>
                  <a:srgbClr val="2D2D8A"/>
                </a:solidFill>
              </a:rPr>
              <a:t>questa bambina</a:t>
            </a:r>
          </a:p>
          <a:p>
            <a:pPr lvl="1"/>
            <a:r>
              <a:rPr lang="it-IT" sz="1600" dirty="0">
                <a:solidFill>
                  <a:srgbClr val="2D2D8A"/>
                </a:solidFill>
              </a:rPr>
              <a:t>che sta imparando a leggere:</a:t>
            </a:r>
          </a:p>
          <a:p>
            <a:pPr lvl="1"/>
            <a:r>
              <a:rPr lang="it-IT" sz="1600" dirty="0">
                <a:solidFill>
                  <a:srgbClr val="FF6600"/>
                </a:solidFill>
              </a:rPr>
              <a:t>tende</a:t>
            </a:r>
            <a:r>
              <a:rPr lang="it-IT" sz="1600" dirty="0">
                <a:solidFill>
                  <a:srgbClr val="2D2D8A"/>
                </a:solidFill>
              </a:rPr>
              <a:t> le labbra, si concentra,</a:t>
            </a:r>
          </a:p>
          <a:p>
            <a:pPr lvl="1"/>
            <a:r>
              <a:rPr lang="it-IT" sz="1600" dirty="0">
                <a:solidFill>
                  <a:srgbClr val="FF6600"/>
                </a:solidFill>
              </a:rPr>
              <a:t>tira su </a:t>
            </a:r>
            <a:r>
              <a:rPr lang="it-IT" sz="1600" dirty="0">
                <a:solidFill>
                  <a:srgbClr val="2D2D8A"/>
                </a:solidFill>
              </a:rPr>
              <a:t>una parola dopo l’altra,</a:t>
            </a:r>
          </a:p>
          <a:p>
            <a:pPr lvl="1"/>
            <a:r>
              <a:rPr lang="it-IT" sz="1600" dirty="0">
                <a:solidFill>
                  <a:srgbClr val="FF6600"/>
                </a:solidFill>
              </a:rPr>
              <a:t>pesca</a:t>
            </a:r>
            <a:r>
              <a:rPr lang="it-IT" sz="1600" dirty="0">
                <a:solidFill>
                  <a:srgbClr val="2D2D8A"/>
                </a:solidFill>
              </a:rPr>
              <a:t>, e la voce fa da </a:t>
            </a:r>
            <a:r>
              <a:rPr lang="it-IT" sz="1600" dirty="0">
                <a:solidFill>
                  <a:srgbClr val="FF6600"/>
                </a:solidFill>
              </a:rPr>
              <a:t>canna</a:t>
            </a:r>
            <a:r>
              <a:rPr lang="it-IT" sz="1600" dirty="0">
                <a:solidFill>
                  <a:srgbClr val="2D2D8A"/>
                </a:solidFill>
              </a:rPr>
              <a:t>,</a:t>
            </a:r>
          </a:p>
          <a:p>
            <a:pPr lvl="1"/>
            <a:r>
              <a:rPr lang="it-IT" sz="1600" dirty="0">
                <a:solidFill>
                  <a:srgbClr val="FF6600"/>
                </a:solidFill>
              </a:rPr>
              <a:t>fila</a:t>
            </a:r>
            <a:r>
              <a:rPr lang="it-IT" sz="1600" dirty="0">
                <a:solidFill>
                  <a:srgbClr val="2D2D8A"/>
                </a:solidFill>
              </a:rPr>
              <a:t>, </a:t>
            </a:r>
            <a:r>
              <a:rPr lang="it-IT" sz="1600" dirty="0">
                <a:solidFill>
                  <a:srgbClr val="FF6600"/>
                </a:solidFill>
              </a:rPr>
              <a:t>si flette</a:t>
            </a:r>
            <a:r>
              <a:rPr lang="it-IT" sz="1600" dirty="0">
                <a:solidFill>
                  <a:srgbClr val="2D2D8A"/>
                </a:solidFill>
              </a:rPr>
              <a:t>, </a:t>
            </a:r>
            <a:r>
              <a:rPr lang="it-IT" sz="1600" dirty="0">
                <a:solidFill>
                  <a:srgbClr val="FF6600"/>
                </a:solidFill>
              </a:rPr>
              <a:t>strappa</a:t>
            </a:r>
          </a:p>
          <a:p>
            <a:pPr lvl="1"/>
            <a:r>
              <a:rPr lang="it-IT" sz="1600" dirty="0">
                <a:solidFill>
                  <a:srgbClr val="FF6600"/>
                </a:solidFill>
              </a:rPr>
              <a:t>guizzanti</a:t>
            </a:r>
            <a:r>
              <a:rPr lang="it-IT" sz="1600" dirty="0">
                <a:solidFill>
                  <a:srgbClr val="2D2D8A"/>
                </a:solidFill>
              </a:rPr>
              <a:t> queste lettere</a:t>
            </a:r>
          </a:p>
          <a:p>
            <a:pPr lvl="1"/>
            <a:r>
              <a:rPr lang="it-IT" sz="1600" dirty="0">
                <a:solidFill>
                  <a:srgbClr val="2D2D8A"/>
                </a:solidFill>
              </a:rPr>
              <a:t>ora </a:t>
            </a:r>
            <a:r>
              <a:rPr lang="it-IT" sz="1600" dirty="0" smtClean="0">
                <a:solidFill>
                  <a:srgbClr val="2D2D8A"/>
                </a:solidFill>
              </a:rPr>
              <a:t>alte</a:t>
            </a:r>
            <a:endParaRPr lang="it-IT" sz="1600" dirty="0">
              <a:solidFill>
                <a:srgbClr val="2D2D8A"/>
              </a:solidFill>
            </a:endParaRPr>
          </a:p>
          <a:p>
            <a:pPr lvl="1"/>
            <a:r>
              <a:rPr lang="it-IT" sz="1600" dirty="0">
                <a:solidFill>
                  <a:srgbClr val="FF6600"/>
                </a:solidFill>
              </a:rPr>
              <a:t>luccicanti</a:t>
            </a:r>
          </a:p>
          <a:p>
            <a:pPr lvl="1"/>
            <a:r>
              <a:rPr lang="it-IT" sz="1600" dirty="0">
                <a:solidFill>
                  <a:srgbClr val="FF6600"/>
                </a:solidFill>
              </a:rPr>
              <a:t>al sole</a:t>
            </a:r>
            <a:r>
              <a:rPr lang="it-IT" sz="1600" dirty="0">
                <a:solidFill>
                  <a:srgbClr val="2D2D8A"/>
                </a:solidFill>
              </a:rPr>
              <a:t> della pronuncia.</a:t>
            </a:r>
          </a:p>
          <a:p>
            <a:r>
              <a:rPr lang="it-IT" sz="1600" dirty="0">
                <a:solidFill>
                  <a:srgbClr val="2D2D8A"/>
                </a:solidFill>
              </a:rPr>
              <a:t> </a:t>
            </a:r>
          </a:p>
          <a:p>
            <a:r>
              <a:rPr lang="it-IT" sz="1200" dirty="0" smtClean="0">
                <a:solidFill>
                  <a:srgbClr val="2D2D8A"/>
                </a:solidFill>
              </a:rPr>
              <a:t>(Valerio </a:t>
            </a:r>
            <a:r>
              <a:rPr lang="it-IT" sz="1200" dirty="0">
                <a:solidFill>
                  <a:srgbClr val="2D2D8A"/>
                </a:solidFill>
              </a:rPr>
              <a:t>Magrelli, </a:t>
            </a:r>
            <a:r>
              <a:rPr lang="it-IT" sz="1200" i="1" dirty="0" smtClean="0">
                <a:solidFill>
                  <a:srgbClr val="2D2D8A"/>
                </a:solidFill>
              </a:rPr>
              <a:t>Disturbi del sistema binario</a:t>
            </a:r>
            <a:r>
              <a:rPr lang="it-IT" sz="1200" dirty="0" smtClean="0">
                <a:solidFill>
                  <a:srgbClr val="2D2D8A"/>
                </a:solidFill>
              </a:rPr>
              <a:t>,</a:t>
            </a:r>
            <a:r>
              <a:rPr lang="it-IT" sz="1200" dirty="0">
                <a:solidFill>
                  <a:srgbClr val="2D2D8A"/>
                </a:solidFill>
              </a:rPr>
              <a:t> Torino, Einaudi, 2006, p. </a:t>
            </a:r>
            <a:r>
              <a:rPr lang="it-IT" sz="1200" dirty="0" smtClean="0">
                <a:solidFill>
                  <a:srgbClr val="2D2D8A"/>
                </a:solidFill>
              </a:rPr>
              <a:t>35)</a:t>
            </a:r>
            <a:endParaRPr lang="it-IT" sz="1200" dirty="0">
              <a:solidFill>
                <a:srgbClr val="2D2D8A"/>
              </a:solidFill>
            </a:endParaRPr>
          </a:p>
          <a:p>
            <a:r>
              <a:rPr lang="it-IT" sz="1600" cap="small" dirty="0">
                <a:solidFill>
                  <a:srgbClr val="2D2D8A"/>
                </a:solidFill>
              </a:rPr>
              <a:t> </a:t>
            </a:r>
            <a:endParaRPr lang="it-IT" sz="1600" dirty="0">
              <a:solidFill>
                <a:srgbClr val="2D2D8A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29600" cy="576064"/>
          </a:xfrm>
          <a:extLst>
            <a:ext uri="{91240B29-F687-4f45-9708-019B960494DF}">
              <a14:hiddenLine xmlns:a14="http://schemas.microsoft.com/office/drawing/2010/main" w="28575" cmpd="sng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2400" dirty="0">
                <a:solidFill>
                  <a:srgbClr val="FFFFCC"/>
                </a:solidFill>
                <a:latin typeface="Arial" charset="0"/>
              </a:rPr>
              <a:t>Esempio di analisi di un </a:t>
            </a:r>
            <a:r>
              <a:rPr lang="it-IT" sz="2400" dirty="0" smtClean="0">
                <a:solidFill>
                  <a:srgbClr val="FFFFCC"/>
                </a:solidFill>
                <a:latin typeface="Arial" charset="0"/>
              </a:rPr>
              <a:t>testo elastico: poesia (2)</a:t>
            </a:r>
            <a:endParaRPr lang="it-IT" sz="2400" dirty="0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7977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999627-3D59-8F4E-B30D-E65CBFE7AA1C}" type="slidenum">
              <a:rPr lang="it-IT" sz="1400"/>
              <a:pPr eaLnBrk="1" hangingPunct="1"/>
              <a:t>18</a:t>
            </a:fld>
            <a:endParaRPr lang="it-IT" sz="1400"/>
          </a:p>
        </p:txBody>
      </p:sp>
      <p:graphicFrame>
        <p:nvGraphicFramePr>
          <p:cNvPr id="8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116539"/>
              </p:ext>
            </p:extLst>
          </p:nvPr>
        </p:nvGraphicFramePr>
        <p:xfrm>
          <a:off x="251520" y="4581128"/>
          <a:ext cx="8496945" cy="2106237"/>
        </p:xfrm>
        <a:graphic>
          <a:graphicData uri="http://schemas.openxmlformats.org/drawingml/2006/table">
            <a:tbl>
              <a:tblPr/>
              <a:tblGrid>
                <a:gridCol w="720080"/>
                <a:gridCol w="7416824"/>
                <a:gridCol w="360041"/>
              </a:tblGrid>
              <a:tr h="431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4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Enunciati che non corrispondono alla struttura della frase tipo: nel 2° enunciato, ellissi del soggetto che è l’oggetto nel 1° (</a:t>
                      </a: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questa bambina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); la mancanza del soggetto crea ambiguità semantica. Presenza di un  inciso (</a:t>
                      </a: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 la voce fa da canna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). Struttura mutuata dal parlato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10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Lessico figurato: la pesca come metafora della lettura (</a:t>
                      </a: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tende, tira su, pesca, fila, si flette, guizzanti, luccicanti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)</a:t>
                      </a: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428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Forme verbali che richiamano la persona del lettore (</a:t>
                      </a: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Guarda)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 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428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22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Ordine delle parole modificato per ottenere effetti di ritmo (</a:t>
                      </a: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strappa guizzanti queste lettere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). 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cxnSp>
        <p:nvCxnSpPr>
          <p:cNvPr id="12" name="Connettore 1 11"/>
          <p:cNvCxnSpPr>
            <a:cxnSpLocks noChangeShapeType="1"/>
          </p:cNvCxnSpPr>
          <p:nvPr/>
        </p:nvCxnSpPr>
        <p:spPr bwMode="auto">
          <a:xfrm>
            <a:off x="5445125" y="7181850"/>
            <a:ext cx="1081088" cy="0"/>
          </a:xfrm>
          <a:prstGeom prst="line">
            <a:avLst/>
          </a:prstGeom>
          <a:noFill/>
          <a:ln w="28575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ttangolo 1"/>
          <p:cNvSpPr/>
          <p:nvPr/>
        </p:nvSpPr>
        <p:spPr>
          <a:xfrm>
            <a:off x="1403648" y="836712"/>
            <a:ext cx="6624736" cy="3477875"/>
          </a:xfrm>
          <a:prstGeom prst="rect">
            <a:avLst/>
          </a:prstGeom>
          <a:solidFill>
            <a:srgbClr val="DAEDEF"/>
          </a:solidFill>
        </p:spPr>
        <p:txBody>
          <a:bodyPr wrap="square">
            <a:spAutoFit/>
          </a:bodyPr>
          <a:lstStyle/>
          <a:p>
            <a:endParaRPr lang="it-IT" sz="1600" dirty="0" smtClean="0">
              <a:solidFill>
                <a:srgbClr val="2D2D8A"/>
              </a:solidFill>
            </a:endParaRPr>
          </a:p>
          <a:p>
            <a:pPr lvl="1"/>
            <a:r>
              <a:rPr lang="it-IT" sz="1600" dirty="0" smtClean="0">
                <a:solidFill>
                  <a:srgbClr val="FF6600"/>
                </a:solidFill>
              </a:rPr>
              <a:t>Guarda</a:t>
            </a:r>
            <a:r>
              <a:rPr lang="it-IT" sz="1600" dirty="0" smtClean="0">
                <a:solidFill>
                  <a:srgbClr val="2D2D8A"/>
                </a:solidFill>
              </a:rPr>
              <a:t> </a:t>
            </a:r>
            <a:r>
              <a:rPr lang="it-IT" sz="1600" dirty="0">
                <a:solidFill>
                  <a:srgbClr val="2D2D8A"/>
                </a:solidFill>
              </a:rPr>
              <a:t>questa bambina</a:t>
            </a:r>
          </a:p>
          <a:p>
            <a:pPr lvl="1"/>
            <a:r>
              <a:rPr lang="it-IT" sz="1600" dirty="0">
                <a:solidFill>
                  <a:srgbClr val="2D2D8A"/>
                </a:solidFill>
              </a:rPr>
              <a:t>che sta imparando a leggere:</a:t>
            </a:r>
          </a:p>
          <a:p>
            <a:pPr lvl="1"/>
            <a:r>
              <a:rPr lang="it-IT" sz="1600" dirty="0">
                <a:solidFill>
                  <a:srgbClr val="2D2D8A"/>
                </a:solidFill>
              </a:rPr>
              <a:t>tende le labbra, si concentra,</a:t>
            </a:r>
          </a:p>
          <a:p>
            <a:pPr lvl="1"/>
            <a:r>
              <a:rPr lang="it-IT" sz="1600" dirty="0">
                <a:solidFill>
                  <a:srgbClr val="2D2D8A"/>
                </a:solidFill>
              </a:rPr>
              <a:t>tira su una parola dopo l’altra,</a:t>
            </a:r>
          </a:p>
          <a:p>
            <a:pPr lvl="1"/>
            <a:r>
              <a:rPr lang="it-IT" sz="1600" dirty="0">
                <a:solidFill>
                  <a:srgbClr val="2D2D8A"/>
                </a:solidFill>
              </a:rPr>
              <a:t>pesca, e la voce fa da canna,</a:t>
            </a:r>
          </a:p>
          <a:p>
            <a:pPr lvl="1"/>
            <a:r>
              <a:rPr lang="it-IT" sz="1600" dirty="0">
                <a:solidFill>
                  <a:srgbClr val="2D2D8A"/>
                </a:solidFill>
              </a:rPr>
              <a:t>fila, si flette, strappa</a:t>
            </a:r>
          </a:p>
          <a:p>
            <a:pPr lvl="1"/>
            <a:r>
              <a:rPr lang="it-IT" sz="1600" dirty="0">
                <a:solidFill>
                  <a:srgbClr val="2D2D8A"/>
                </a:solidFill>
              </a:rPr>
              <a:t>guizzanti queste lettere</a:t>
            </a:r>
          </a:p>
          <a:p>
            <a:pPr lvl="1"/>
            <a:r>
              <a:rPr lang="it-IT" sz="1600" dirty="0">
                <a:solidFill>
                  <a:srgbClr val="2D2D8A"/>
                </a:solidFill>
              </a:rPr>
              <a:t>ora </a:t>
            </a:r>
            <a:r>
              <a:rPr lang="it-IT" sz="1600" dirty="0" smtClean="0">
                <a:solidFill>
                  <a:srgbClr val="2D2D8A"/>
                </a:solidFill>
              </a:rPr>
              <a:t>alte</a:t>
            </a:r>
            <a:endParaRPr lang="it-IT" sz="1600" dirty="0">
              <a:solidFill>
                <a:srgbClr val="2D2D8A"/>
              </a:solidFill>
            </a:endParaRPr>
          </a:p>
          <a:p>
            <a:pPr lvl="1"/>
            <a:r>
              <a:rPr lang="it-IT" sz="1600" dirty="0">
                <a:solidFill>
                  <a:srgbClr val="2D2D8A"/>
                </a:solidFill>
              </a:rPr>
              <a:t>luccicanti</a:t>
            </a:r>
          </a:p>
          <a:p>
            <a:pPr lvl="1"/>
            <a:r>
              <a:rPr lang="it-IT" sz="1600" dirty="0">
                <a:solidFill>
                  <a:srgbClr val="2D2D8A"/>
                </a:solidFill>
              </a:rPr>
              <a:t>al sole della pronuncia.</a:t>
            </a:r>
          </a:p>
          <a:p>
            <a:r>
              <a:rPr lang="it-IT" sz="1600" dirty="0">
                <a:solidFill>
                  <a:srgbClr val="2D2D8A"/>
                </a:solidFill>
              </a:rPr>
              <a:t> </a:t>
            </a:r>
          </a:p>
          <a:p>
            <a:r>
              <a:rPr lang="it-IT" sz="1200" dirty="0" smtClean="0">
                <a:solidFill>
                  <a:srgbClr val="2D2D8A"/>
                </a:solidFill>
              </a:rPr>
              <a:t>(Valerio </a:t>
            </a:r>
            <a:r>
              <a:rPr lang="it-IT" sz="1200" dirty="0">
                <a:solidFill>
                  <a:srgbClr val="2D2D8A"/>
                </a:solidFill>
              </a:rPr>
              <a:t>Magrelli, </a:t>
            </a:r>
            <a:r>
              <a:rPr lang="it-IT" sz="1200" i="1" dirty="0" smtClean="0">
                <a:solidFill>
                  <a:srgbClr val="2D2D8A"/>
                </a:solidFill>
              </a:rPr>
              <a:t>Disturbi del sistema binario</a:t>
            </a:r>
            <a:r>
              <a:rPr lang="it-IT" sz="1200" dirty="0" smtClean="0">
                <a:solidFill>
                  <a:srgbClr val="2D2D8A"/>
                </a:solidFill>
              </a:rPr>
              <a:t>,</a:t>
            </a:r>
            <a:r>
              <a:rPr lang="it-IT" sz="1200" dirty="0">
                <a:solidFill>
                  <a:srgbClr val="2D2D8A"/>
                </a:solidFill>
              </a:rPr>
              <a:t> Torino, Einaudi, 2006, p. </a:t>
            </a:r>
            <a:r>
              <a:rPr lang="it-IT" sz="1200" dirty="0" smtClean="0">
                <a:solidFill>
                  <a:srgbClr val="2D2D8A"/>
                </a:solidFill>
              </a:rPr>
              <a:t>35)</a:t>
            </a:r>
            <a:endParaRPr lang="it-IT" sz="1200" dirty="0">
              <a:solidFill>
                <a:srgbClr val="2D2D8A"/>
              </a:solidFill>
            </a:endParaRPr>
          </a:p>
          <a:p>
            <a:r>
              <a:rPr lang="it-IT" sz="1600" cap="small" dirty="0">
                <a:solidFill>
                  <a:srgbClr val="2D2D8A"/>
                </a:solidFill>
              </a:rPr>
              <a:t> </a:t>
            </a:r>
            <a:endParaRPr lang="it-IT" sz="1600" dirty="0">
              <a:solidFill>
                <a:srgbClr val="2D2D8A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29600" cy="576064"/>
          </a:xfrm>
          <a:extLst>
            <a:ext uri="{91240B29-F687-4f45-9708-019B960494DF}">
              <a14:hiddenLine xmlns:a14="http://schemas.microsoft.com/office/drawing/2010/main" w="28575" cmpd="sng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2400" dirty="0">
                <a:solidFill>
                  <a:srgbClr val="FFFFCC"/>
                </a:solidFill>
                <a:latin typeface="Arial" charset="0"/>
              </a:rPr>
              <a:t>Esempio di analisi di un </a:t>
            </a:r>
            <a:r>
              <a:rPr lang="it-IT" sz="2400" dirty="0" smtClean="0">
                <a:solidFill>
                  <a:srgbClr val="FFFFCC"/>
                </a:solidFill>
                <a:latin typeface="Arial" charset="0"/>
              </a:rPr>
              <a:t>testo elastico: poesia (3)</a:t>
            </a:r>
            <a:endParaRPr lang="it-IT" sz="2400" dirty="0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6873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999627-3D59-8F4E-B30D-E65CBFE7AA1C}" type="slidenum">
              <a:rPr lang="it-IT" sz="1400"/>
              <a:pPr eaLnBrk="1" hangingPunct="1"/>
              <a:t>19</a:t>
            </a:fld>
            <a:endParaRPr lang="it-IT" sz="1400"/>
          </a:p>
        </p:txBody>
      </p:sp>
      <p:graphicFrame>
        <p:nvGraphicFramePr>
          <p:cNvPr id="8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329814"/>
              </p:ext>
            </p:extLst>
          </p:nvPr>
        </p:nvGraphicFramePr>
        <p:xfrm>
          <a:off x="251520" y="4581128"/>
          <a:ext cx="8496945" cy="2106237"/>
        </p:xfrm>
        <a:graphic>
          <a:graphicData uri="http://schemas.openxmlformats.org/drawingml/2006/table">
            <a:tbl>
              <a:tblPr/>
              <a:tblGrid>
                <a:gridCol w="720080"/>
                <a:gridCol w="7416824"/>
                <a:gridCol w="360041"/>
              </a:tblGrid>
              <a:tr h="431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4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Enunciati che non corrispondono alla struttura della frase tipo: nel 2° enunciato, ellissi del soggetto che è l’oggetto nel 1° (</a:t>
                      </a: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questa bambina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); la mancanza del soggetto crea ambiguità semantica. Presenza di un  inciso (</a:t>
                      </a: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 la voce fa da canna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). Struttura mutuata dal parlato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10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Lessico figurato: la pesca come metafora della lettura (</a:t>
                      </a: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tende, tira su, pesca, fila, si flette, guizzanti, luccicanti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)</a:t>
                      </a: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428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Forme verbali che richiamano la persona del lettore (</a:t>
                      </a: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Guarda)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 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428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22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Ordine delle parole modificato per ottenere effetti di ritmo (</a:t>
                      </a: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strappa guizzanti queste lettere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). 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cxnSp>
        <p:nvCxnSpPr>
          <p:cNvPr id="12" name="Connettore 1 11"/>
          <p:cNvCxnSpPr>
            <a:cxnSpLocks noChangeShapeType="1"/>
          </p:cNvCxnSpPr>
          <p:nvPr/>
        </p:nvCxnSpPr>
        <p:spPr bwMode="auto">
          <a:xfrm>
            <a:off x="5445125" y="7181850"/>
            <a:ext cx="1081088" cy="0"/>
          </a:xfrm>
          <a:prstGeom prst="line">
            <a:avLst/>
          </a:prstGeom>
          <a:noFill/>
          <a:ln w="28575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ttangolo 1"/>
          <p:cNvSpPr/>
          <p:nvPr/>
        </p:nvSpPr>
        <p:spPr>
          <a:xfrm>
            <a:off x="1403648" y="836712"/>
            <a:ext cx="6624736" cy="3477875"/>
          </a:xfrm>
          <a:prstGeom prst="rect">
            <a:avLst/>
          </a:prstGeom>
          <a:solidFill>
            <a:srgbClr val="DAEDEF"/>
          </a:solidFill>
        </p:spPr>
        <p:txBody>
          <a:bodyPr wrap="square">
            <a:spAutoFit/>
          </a:bodyPr>
          <a:lstStyle/>
          <a:p>
            <a:endParaRPr lang="it-IT" sz="1600" dirty="0" smtClean="0">
              <a:solidFill>
                <a:srgbClr val="2D2D8A"/>
              </a:solidFill>
            </a:endParaRPr>
          </a:p>
          <a:p>
            <a:pPr lvl="1"/>
            <a:r>
              <a:rPr lang="it-IT" sz="1600" dirty="0" smtClean="0">
                <a:solidFill>
                  <a:srgbClr val="2D2D8A"/>
                </a:solidFill>
              </a:rPr>
              <a:t>Guarda </a:t>
            </a:r>
            <a:r>
              <a:rPr lang="it-IT" sz="1600" dirty="0">
                <a:solidFill>
                  <a:srgbClr val="2D2D8A"/>
                </a:solidFill>
              </a:rPr>
              <a:t>questa bambina</a:t>
            </a:r>
          </a:p>
          <a:p>
            <a:pPr lvl="1"/>
            <a:r>
              <a:rPr lang="it-IT" sz="1600" dirty="0">
                <a:solidFill>
                  <a:srgbClr val="2D2D8A"/>
                </a:solidFill>
              </a:rPr>
              <a:t>che sta imparando a leggere:</a:t>
            </a:r>
          </a:p>
          <a:p>
            <a:pPr lvl="1"/>
            <a:r>
              <a:rPr lang="it-IT" sz="1600" dirty="0">
                <a:solidFill>
                  <a:srgbClr val="2D2D8A"/>
                </a:solidFill>
              </a:rPr>
              <a:t>tende le labbra, si concentra,</a:t>
            </a:r>
          </a:p>
          <a:p>
            <a:pPr lvl="1"/>
            <a:r>
              <a:rPr lang="it-IT" sz="1600" dirty="0">
                <a:solidFill>
                  <a:srgbClr val="2D2D8A"/>
                </a:solidFill>
              </a:rPr>
              <a:t>tira su una parola dopo l’altra,</a:t>
            </a:r>
          </a:p>
          <a:p>
            <a:pPr lvl="1"/>
            <a:r>
              <a:rPr lang="it-IT" sz="1600" dirty="0">
                <a:solidFill>
                  <a:srgbClr val="2D2D8A"/>
                </a:solidFill>
              </a:rPr>
              <a:t>pesca, e la voce fa da canna,</a:t>
            </a:r>
          </a:p>
          <a:p>
            <a:pPr lvl="1"/>
            <a:r>
              <a:rPr lang="it-IT" sz="1600" dirty="0">
                <a:solidFill>
                  <a:srgbClr val="2D2D8A"/>
                </a:solidFill>
              </a:rPr>
              <a:t>fila, si flette, </a:t>
            </a:r>
            <a:r>
              <a:rPr lang="it-IT" sz="1600" dirty="0">
                <a:solidFill>
                  <a:srgbClr val="FF6600"/>
                </a:solidFill>
              </a:rPr>
              <a:t>strappa</a:t>
            </a:r>
          </a:p>
          <a:p>
            <a:pPr lvl="1"/>
            <a:r>
              <a:rPr lang="it-IT" sz="1600" dirty="0">
                <a:solidFill>
                  <a:srgbClr val="FF6600"/>
                </a:solidFill>
              </a:rPr>
              <a:t>guizzanti queste lettere</a:t>
            </a:r>
          </a:p>
          <a:p>
            <a:pPr lvl="1"/>
            <a:r>
              <a:rPr lang="it-IT" sz="1600" dirty="0">
                <a:solidFill>
                  <a:srgbClr val="2D2D8A"/>
                </a:solidFill>
              </a:rPr>
              <a:t>ora </a:t>
            </a:r>
            <a:r>
              <a:rPr lang="it-IT" sz="1600" dirty="0" smtClean="0">
                <a:solidFill>
                  <a:srgbClr val="2D2D8A"/>
                </a:solidFill>
              </a:rPr>
              <a:t>alte</a:t>
            </a:r>
            <a:endParaRPr lang="it-IT" sz="1600" dirty="0">
              <a:solidFill>
                <a:srgbClr val="2D2D8A"/>
              </a:solidFill>
            </a:endParaRPr>
          </a:p>
          <a:p>
            <a:pPr lvl="1"/>
            <a:r>
              <a:rPr lang="it-IT" sz="1600" dirty="0">
                <a:solidFill>
                  <a:srgbClr val="2D2D8A"/>
                </a:solidFill>
              </a:rPr>
              <a:t>luccicanti</a:t>
            </a:r>
          </a:p>
          <a:p>
            <a:pPr lvl="1"/>
            <a:r>
              <a:rPr lang="it-IT" sz="1600" dirty="0">
                <a:solidFill>
                  <a:srgbClr val="2D2D8A"/>
                </a:solidFill>
              </a:rPr>
              <a:t>al sole della pronuncia.</a:t>
            </a:r>
          </a:p>
          <a:p>
            <a:r>
              <a:rPr lang="it-IT" sz="1600" dirty="0">
                <a:solidFill>
                  <a:srgbClr val="2D2D8A"/>
                </a:solidFill>
              </a:rPr>
              <a:t> </a:t>
            </a:r>
          </a:p>
          <a:p>
            <a:r>
              <a:rPr lang="it-IT" sz="1200" dirty="0" smtClean="0">
                <a:solidFill>
                  <a:srgbClr val="2D2D8A"/>
                </a:solidFill>
              </a:rPr>
              <a:t>(Valerio </a:t>
            </a:r>
            <a:r>
              <a:rPr lang="it-IT" sz="1200" dirty="0">
                <a:solidFill>
                  <a:srgbClr val="2D2D8A"/>
                </a:solidFill>
              </a:rPr>
              <a:t>Magrelli, </a:t>
            </a:r>
            <a:r>
              <a:rPr lang="it-IT" sz="1200" i="1" dirty="0" smtClean="0">
                <a:solidFill>
                  <a:srgbClr val="2D2D8A"/>
                </a:solidFill>
              </a:rPr>
              <a:t>Disturbi del sistema binario</a:t>
            </a:r>
            <a:r>
              <a:rPr lang="it-IT" sz="1200" dirty="0" smtClean="0">
                <a:solidFill>
                  <a:srgbClr val="2D2D8A"/>
                </a:solidFill>
              </a:rPr>
              <a:t>,</a:t>
            </a:r>
            <a:r>
              <a:rPr lang="it-IT" sz="1200" dirty="0">
                <a:solidFill>
                  <a:srgbClr val="2D2D8A"/>
                </a:solidFill>
              </a:rPr>
              <a:t> Torino, Einaudi, 2006, p. </a:t>
            </a:r>
            <a:r>
              <a:rPr lang="it-IT" sz="1200" dirty="0" smtClean="0">
                <a:solidFill>
                  <a:srgbClr val="2D2D8A"/>
                </a:solidFill>
              </a:rPr>
              <a:t>35)</a:t>
            </a:r>
            <a:endParaRPr lang="it-IT" sz="1200" dirty="0">
              <a:solidFill>
                <a:srgbClr val="2D2D8A"/>
              </a:solidFill>
            </a:endParaRPr>
          </a:p>
          <a:p>
            <a:r>
              <a:rPr lang="it-IT" sz="1600" cap="small" dirty="0">
                <a:solidFill>
                  <a:srgbClr val="2D2D8A"/>
                </a:solidFill>
              </a:rPr>
              <a:t> </a:t>
            </a:r>
            <a:endParaRPr lang="it-IT" sz="1600" dirty="0">
              <a:solidFill>
                <a:srgbClr val="2D2D8A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29600" cy="576064"/>
          </a:xfrm>
          <a:extLst>
            <a:ext uri="{91240B29-F687-4f45-9708-019B960494DF}">
              <a14:hiddenLine xmlns:a14="http://schemas.microsoft.com/office/drawing/2010/main" w="28575" cmpd="sng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2400" dirty="0">
                <a:solidFill>
                  <a:srgbClr val="FFFFCC"/>
                </a:solidFill>
                <a:latin typeface="Arial" charset="0"/>
              </a:rPr>
              <a:t>Esempio di analisi di un </a:t>
            </a:r>
            <a:r>
              <a:rPr lang="it-IT" sz="2400" dirty="0" smtClean="0">
                <a:solidFill>
                  <a:srgbClr val="FFFFCC"/>
                </a:solidFill>
                <a:latin typeface="Arial" charset="0"/>
              </a:rPr>
              <a:t>testo elastico: poesia (4)</a:t>
            </a:r>
            <a:endParaRPr lang="it-IT" sz="2400" dirty="0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743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5BABF5-FC93-F84A-9ABD-1DBD60AE0467}" type="slidenum">
              <a:rPr lang="it-IT" sz="1400"/>
              <a:pPr eaLnBrk="1" hangingPunct="1"/>
              <a:t>2</a:t>
            </a:fld>
            <a:endParaRPr lang="it-IT" sz="1400"/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1095375" y="1649413"/>
            <a:ext cx="95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it-IT" sz="2400" dirty="0">
              <a:latin typeface="Times New Roman" charset="0"/>
            </a:endParaRPr>
          </a:p>
        </p:txBody>
      </p:sp>
      <p:pic>
        <p:nvPicPr>
          <p:cNvPr id="142339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289" y="333375"/>
            <a:ext cx="5935361" cy="604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49560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ttangolo 2"/>
          <p:cNvSpPr>
            <a:spLocks noChangeArrowheads="1"/>
          </p:cNvSpPr>
          <p:nvPr/>
        </p:nvSpPr>
        <p:spPr bwMode="auto">
          <a:xfrm>
            <a:off x="539552" y="836712"/>
            <a:ext cx="8280920" cy="5693865"/>
          </a:xfrm>
          <a:prstGeom prst="rect">
            <a:avLst/>
          </a:prstGeom>
          <a:solidFill>
            <a:srgbClr val="DAEDE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rgbClr val="2D2D8A"/>
                </a:solidFill>
                <a:cs typeface="Arial" charset="0"/>
              </a:rPr>
              <a:t>IN </a:t>
            </a:r>
            <a:r>
              <a:rPr lang="it-IT" sz="1400" dirty="0" smtClean="0">
                <a:solidFill>
                  <a:srgbClr val="2D2D8A"/>
                </a:solidFill>
                <a:cs typeface="Arial" charset="0"/>
              </a:rPr>
              <a:t>GRUPPO-. Vi </a:t>
            </a:r>
            <a:r>
              <a:rPr lang="it-IT" sz="1400" dirty="0">
                <a:solidFill>
                  <a:srgbClr val="2D2D8A"/>
                </a:solidFill>
                <a:cs typeface="Arial" charset="0"/>
              </a:rPr>
              <a:t>forniamo una serie di  temi e vi suggeriamo diversi  ‘punti di vista’ secondo i quali gli stessi possono  essere trattati.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it-IT" sz="1400" b="1" dirty="0">
                <a:solidFill>
                  <a:srgbClr val="2D2D8A"/>
                </a:solidFill>
                <a:cs typeface="Arial" charset="0"/>
              </a:rPr>
              <a:t>C</a:t>
            </a:r>
            <a:r>
              <a:rPr lang="it-IT" sz="1400" b="1" dirty="0" smtClean="0">
                <a:solidFill>
                  <a:srgbClr val="2D2D8A"/>
                </a:solidFill>
                <a:cs typeface="Arial" charset="0"/>
              </a:rPr>
              <a:t>ercate </a:t>
            </a:r>
            <a:r>
              <a:rPr lang="it-IT" sz="1400" dirty="0">
                <a:solidFill>
                  <a:srgbClr val="2D2D8A"/>
                </a:solidFill>
                <a:cs typeface="Arial" charset="0"/>
              </a:rPr>
              <a:t>per ogni ‘punto di vista’ un testo che lo possa </a:t>
            </a:r>
            <a:r>
              <a:rPr lang="it-IT" sz="1400" dirty="0" smtClean="0">
                <a:solidFill>
                  <a:srgbClr val="2D2D8A"/>
                </a:solidFill>
                <a:cs typeface="Arial" charset="0"/>
              </a:rPr>
              <a:t>interpretare: potete effettuare </a:t>
            </a:r>
            <a:r>
              <a:rPr lang="it-IT" sz="1400" dirty="0">
                <a:solidFill>
                  <a:srgbClr val="2D2D8A"/>
                </a:solidFill>
                <a:cs typeface="Arial" charset="0"/>
              </a:rPr>
              <a:t>la vostra ricerca in rete o su materiale cartaceo. </a:t>
            </a:r>
            <a:endParaRPr lang="it-IT" sz="1400" dirty="0" smtClean="0">
              <a:solidFill>
                <a:srgbClr val="2D2D8A"/>
              </a:solidFill>
              <a:cs typeface="Arial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it-IT" sz="1400" b="1" dirty="0" smtClean="0">
                <a:solidFill>
                  <a:srgbClr val="2D2D8A"/>
                </a:solidFill>
                <a:cs typeface="Arial" charset="0"/>
              </a:rPr>
              <a:t>Scegliete</a:t>
            </a:r>
            <a:r>
              <a:rPr lang="it-IT" sz="1400" dirty="0" smtClean="0">
                <a:solidFill>
                  <a:srgbClr val="2D2D8A"/>
                </a:solidFill>
                <a:cs typeface="Arial" charset="0"/>
              </a:rPr>
              <a:t> un tema e </a:t>
            </a:r>
            <a:r>
              <a:rPr lang="it-IT" sz="1400" b="1" dirty="0" smtClean="0">
                <a:solidFill>
                  <a:srgbClr val="2D2D8A"/>
                </a:solidFill>
                <a:cs typeface="Arial" charset="0"/>
              </a:rPr>
              <a:t>producete</a:t>
            </a:r>
            <a:r>
              <a:rPr lang="it-IT" sz="1400" dirty="0" smtClean="0">
                <a:solidFill>
                  <a:srgbClr val="2D2D8A"/>
                </a:solidFill>
                <a:cs typeface="Arial" charset="0"/>
              </a:rPr>
              <a:t> un testo (200/250 parole) per ogni ‘punto di vista’, con l’aiuto della “Tabella dei tratti di rigidità e di elasticità”.</a:t>
            </a:r>
          </a:p>
          <a:p>
            <a:pPr marL="285750" indent="-285750">
              <a:buFont typeface="Arial"/>
              <a:buChar char="•"/>
              <a:defRPr/>
            </a:pPr>
            <a:endParaRPr lang="it-IT" sz="1400" dirty="0" smtClean="0">
              <a:solidFill>
                <a:srgbClr val="2D2D8A"/>
              </a:solidFill>
              <a:cs typeface="Arial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it-IT" sz="1400" dirty="0">
              <a:solidFill>
                <a:srgbClr val="2D2D8A"/>
              </a:solidFill>
              <a:cs typeface="Arial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it-IT" sz="1400" dirty="0" smtClean="0">
              <a:solidFill>
                <a:srgbClr val="2D2D8A"/>
              </a:solidFill>
              <a:cs typeface="Arial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it-IT" sz="1400" dirty="0">
              <a:solidFill>
                <a:srgbClr val="2D2D8A"/>
              </a:solidFill>
              <a:cs typeface="Arial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it-IT" sz="1400" dirty="0" smtClean="0">
              <a:solidFill>
                <a:srgbClr val="2D2D8A"/>
              </a:solidFill>
              <a:cs typeface="Arial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it-IT" sz="1400" dirty="0">
              <a:solidFill>
                <a:srgbClr val="2D2D8A"/>
              </a:solidFill>
              <a:cs typeface="Arial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it-IT" sz="1400" dirty="0" smtClean="0">
              <a:solidFill>
                <a:srgbClr val="2D2D8A"/>
              </a:solidFill>
              <a:cs typeface="Arial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it-IT" sz="1400" dirty="0">
              <a:solidFill>
                <a:srgbClr val="2D2D8A"/>
              </a:solidFill>
              <a:cs typeface="Arial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it-IT" sz="1400" dirty="0" smtClean="0">
              <a:solidFill>
                <a:srgbClr val="2D2D8A"/>
              </a:solidFill>
              <a:cs typeface="Arial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it-IT" sz="1400" dirty="0">
              <a:solidFill>
                <a:srgbClr val="2D2D8A"/>
              </a:solidFill>
              <a:cs typeface="Arial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it-IT" sz="1400" dirty="0" smtClean="0">
              <a:solidFill>
                <a:srgbClr val="2D2D8A"/>
              </a:solidFill>
              <a:cs typeface="Arial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it-IT" sz="1400" dirty="0">
              <a:solidFill>
                <a:srgbClr val="2D2D8A"/>
              </a:solidFill>
              <a:cs typeface="Arial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it-IT" sz="1400" dirty="0" smtClean="0">
              <a:solidFill>
                <a:srgbClr val="2D2D8A"/>
              </a:solidFill>
              <a:cs typeface="Arial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it-IT" sz="1400" dirty="0">
              <a:solidFill>
                <a:srgbClr val="2D2D8A"/>
              </a:solidFill>
              <a:cs typeface="Arial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it-IT" sz="1400" dirty="0" smtClean="0">
              <a:solidFill>
                <a:srgbClr val="2D2D8A"/>
              </a:solidFill>
              <a:cs typeface="Arial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it-IT" sz="1400" dirty="0">
              <a:solidFill>
                <a:srgbClr val="2D2D8A"/>
              </a:solidFill>
              <a:cs typeface="Arial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it-IT" sz="1400" dirty="0" smtClean="0">
              <a:solidFill>
                <a:srgbClr val="2D2D8A"/>
              </a:solidFill>
              <a:cs typeface="Arial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it-IT" sz="1400" dirty="0">
              <a:solidFill>
                <a:srgbClr val="2D2D8A"/>
              </a:solidFill>
              <a:cs typeface="Arial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it-IT" sz="1400" dirty="0" smtClean="0">
              <a:solidFill>
                <a:srgbClr val="2D2D8A"/>
              </a:solidFill>
              <a:cs typeface="Arial" charset="0"/>
            </a:endParaRPr>
          </a:p>
          <a:p>
            <a:pPr>
              <a:defRPr/>
            </a:pPr>
            <a:endParaRPr lang="it-IT" sz="1400" dirty="0" smtClean="0">
              <a:solidFill>
                <a:srgbClr val="2D2D8A"/>
              </a:solidFill>
              <a:cs typeface="Arial" charset="0"/>
            </a:endParaRPr>
          </a:p>
        </p:txBody>
      </p:sp>
      <p:sp>
        <p:nvSpPr>
          <p:cNvPr id="6" name="CasellaDiTesto 3"/>
          <p:cNvSpPr txBox="1">
            <a:spLocks noChangeArrowheads="1"/>
          </p:cNvSpPr>
          <p:nvPr/>
        </p:nvSpPr>
        <p:spPr bwMode="auto">
          <a:xfrm>
            <a:off x="1043608" y="188640"/>
            <a:ext cx="7704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800" dirty="0">
                <a:solidFill>
                  <a:srgbClr val="FFFFCC"/>
                </a:solidFill>
              </a:rPr>
              <a:t>A</a:t>
            </a:r>
            <a:r>
              <a:rPr lang="it-IT" sz="2800" dirty="0" smtClean="0">
                <a:solidFill>
                  <a:srgbClr val="FFFFCC"/>
                </a:solidFill>
              </a:rPr>
              <a:t>ttività proponibili: ricettive e produttive</a:t>
            </a:r>
            <a:endParaRPr lang="it-IT" sz="2800" dirty="0">
              <a:solidFill>
                <a:srgbClr val="FFFFCC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204864"/>
            <a:ext cx="5939284" cy="4190977"/>
          </a:xfrm>
          <a:prstGeom prst="rect">
            <a:avLst/>
          </a:prstGeom>
          <a:solidFill>
            <a:srgbClr val="FFFFCC"/>
          </a:solidFill>
        </p:spPr>
      </p:pic>
    </p:spTree>
    <p:extLst>
      <p:ext uri="{BB962C8B-B14F-4D97-AF65-F5344CB8AC3E}">
        <p14:creationId xmlns:p14="http://schemas.microsoft.com/office/powerpoint/2010/main" val="167546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546E49-F5A4-6048-ABB1-F75F7B29AAEE}" type="slidenum">
              <a:rPr lang="it-IT" sz="1400"/>
              <a:pPr eaLnBrk="1" hangingPunct="1"/>
              <a:t>21</a:t>
            </a:fld>
            <a:endParaRPr lang="it-IT" sz="1400"/>
          </a:p>
        </p:txBody>
      </p:sp>
      <p:sp>
        <p:nvSpPr>
          <p:cNvPr id="77827" name="Rettangolo 6"/>
          <p:cNvSpPr>
            <a:spLocks noChangeArrowheads="1"/>
          </p:cNvSpPr>
          <p:nvPr/>
        </p:nvSpPr>
        <p:spPr bwMode="auto">
          <a:xfrm>
            <a:off x="251520" y="1124744"/>
            <a:ext cx="8640763" cy="4093428"/>
          </a:xfrm>
          <a:prstGeom prst="rect">
            <a:avLst/>
          </a:prstGeom>
          <a:solidFill>
            <a:srgbClr val="DAEDEF"/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accent6"/>
                </a:solidFill>
              </a:rPr>
              <a:t>R</a:t>
            </a:r>
            <a:r>
              <a:rPr lang="it-IT" b="1" dirty="0" smtClean="0">
                <a:solidFill>
                  <a:schemeClr val="accent6"/>
                </a:solidFill>
              </a:rPr>
              <a:t>iconoscimento (dei tratti di rigidità e di elasticità)</a:t>
            </a:r>
            <a:r>
              <a:rPr lang="it-IT" b="1" dirty="0">
                <a:solidFill>
                  <a:schemeClr val="accent6"/>
                </a:solidFill>
              </a:rPr>
              <a:t>. </a:t>
            </a:r>
            <a:r>
              <a:rPr lang="it-IT" dirty="0">
                <a:solidFill>
                  <a:schemeClr val="accent6"/>
                </a:solidFill>
              </a:rPr>
              <a:t>Esempi:</a:t>
            </a:r>
          </a:p>
          <a:p>
            <a:endParaRPr lang="it-IT" dirty="0">
              <a:solidFill>
                <a:srgbClr val="2D2D8A"/>
              </a:solidFill>
            </a:endParaRPr>
          </a:p>
          <a:p>
            <a:pPr marL="342900" indent="-342900">
              <a:buFont typeface="+mj-lt"/>
              <a:buAutoNum type="alphaLcPeriod"/>
            </a:pPr>
            <a:r>
              <a:rPr lang="it-IT" dirty="0" smtClean="0">
                <a:solidFill>
                  <a:srgbClr val="2D2D8A"/>
                </a:solidFill>
              </a:rPr>
              <a:t>Ti presentiamo </a:t>
            </a:r>
            <a:r>
              <a:rPr lang="it-IT" u="sng" dirty="0" smtClean="0">
                <a:solidFill>
                  <a:srgbClr val="2D2D8A"/>
                </a:solidFill>
              </a:rPr>
              <a:t>una serie di testi che hanno un tema comune </a:t>
            </a:r>
            <a:r>
              <a:rPr lang="it-IT" dirty="0" smtClean="0">
                <a:solidFill>
                  <a:srgbClr val="2D2D8A"/>
                </a:solidFill>
              </a:rPr>
              <a:t>(es il lupo) Individua per ognuno la funzione comunicativa e il genere testuale concreto. Poi spiega quali aspetti della lingua ti hanno condotto alla tua conclusione.</a:t>
            </a:r>
          </a:p>
          <a:p>
            <a:endParaRPr lang="it-IT" dirty="0" smtClean="0">
              <a:solidFill>
                <a:srgbClr val="2D2D8A"/>
              </a:solidFill>
            </a:endParaRPr>
          </a:p>
          <a:p>
            <a:pPr marL="342900" indent="-342900">
              <a:buFont typeface="+mj-lt"/>
              <a:buAutoNum type="alphaLcPeriod"/>
            </a:pPr>
            <a:r>
              <a:rPr lang="it-IT" dirty="0" smtClean="0">
                <a:solidFill>
                  <a:srgbClr val="2D2D8A"/>
                </a:solidFill>
              </a:rPr>
              <a:t>Leggi questo testo. Dopo </a:t>
            </a:r>
            <a:r>
              <a:rPr lang="it-IT" dirty="0">
                <a:solidFill>
                  <a:srgbClr val="2D2D8A"/>
                </a:solidFill>
              </a:rPr>
              <a:t>una prima lettura globale, fai delle ipotesi sul genere testuale concreto, sulla  sua funzione,  sul tipo di intesa comunicativa coll’Autore e sul tema di fondo. </a:t>
            </a:r>
            <a:r>
              <a:rPr lang="it-IT" dirty="0" smtClean="0">
                <a:solidFill>
                  <a:srgbClr val="2D2D8A"/>
                </a:solidFill>
              </a:rPr>
              <a:t>Poi consulta la </a:t>
            </a:r>
            <a:r>
              <a:rPr lang="it-IT" b="1" dirty="0">
                <a:solidFill>
                  <a:srgbClr val="2D2D8A"/>
                </a:solidFill>
              </a:rPr>
              <a:t>“Tabella dei tratti di rigidità e di elasticità</a:t>
            </a:r>
            <a:r>
              <a:rPr lang="it-IT" dirty="0" smtClean="0">
                <a:solidFill>
                  <a:srgbClr val="2D2D8A"/>
                </a:solidFill>
              </a:rPr>
              <a:t>”, individua </a:t>
            </a:r>
            <a:r>
              <a:rPr lang="it-IT" dirty="0">
                <a:solidFill>
                  <a:srgbClr val="2D2D8A"/>
                </a:solidFill>
              </a:rPr>
              <a:t> </a:t>
            </a:r>
            <a:r>
              <a:rPr lang="it-IT" dirty="0" smtClean="0">
                <a:solidFill>
                  <a:srgbClr val="2D2D8A"/>
                </a:solidFill>
              </a:rPr>
              <a:t>almeno tre tratti presenti e stabilisci a che tipo testuale appartiene.</a:t>
            </a:r>
          </a:p>
          <a:p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5" name="CasellaDiTesto 3"/>
          <p:cNvSpPr txBox="1">
            <a:spLocks noChangeArrowheads="1"/>
          </p:cNvSpPr>
          <p:nvPr/>
        </p:nvSpPr>
        <p:spPr bwMode="auto">
          <a:xfrm>
            <a:off x="1547664" y="188640"/>
            <a:ext cx="67687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800" dirty="0" smtClean="0">
                <a:solidFill>
                  <a:srgbClr val="FFFFCC"/>
                </a:solidFill>
              </a:rPr>
              <a:t>Attività </a:t>
            </a:r>
            <a:r>
              <a:rPr lang="it-IT" sz="2800" dirty="0">
                <a:solidFill>
                  <a:srgbClr val="FFFFCC"/>
                </a:solidFill>
              </a:rPr>
              <a:t>proponibili</a:t>
            </a:r>
            <a:r>
              <a:rPr lang="it-IT" sz="2800" dirty="0" smtClean="0">
                <a:solidFill>
                  <a:srgbClr val="FFFFCC"/>
                </a:solidFill>
              </a:rPr>
              <a:t>: ricettive</a:t>
            </a:r>
            <a:endParaRPr lang="it-IT" sz="28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5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546E49-F5A4-6048-ABB1-F75F7B29AAEE}" type="slidenum">
              <a:rPr lang="it-IT" sz="1400"/>
              <a:pPr eaLnBrk="1" hangingPunct="1"/>
              <a:t>22</a:t>
            </a:fld>
            <a:endParaRPr lang="it-IT" sz="1400"/>
          </a:p>
        </p:txBody>
      </p:sp>
      <p:sp>
        <p:nvSpPr>
          <p:cNvPr id="77827" name="Rettangolo 6"/>
          <p:cNvSpPr>
            <a:spLocks noChangeArrowheads="1"/>
          </p:cNvSpPr>
          <p:nvPr/>
        </p:nvSpPr>
        <p:spPr bwMode="auto">
          <a:xfrm>
            <a:off x="539552" y="1268760"/>
            <a:ext cx="8208912" cy="3888432"/>
          </a:xfrm>
          <a:prstGeom prst="rect">
            <a:avLst/>
          </a:prstGeom>
          <a:solidFill>
            <a:srgbClr val="DAEDE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endParaRPr lang="it-IT" b="1" dirty="0">
              <a:solidFill>
                <a:schemeClr val="accent6"/>
              </a:solidFill>
            </a:endParaRPr>
          </a:p>
          <a:p>
            <a:r>
              <a:rPr lang="it-IT" b="1" dirty="0" smtClean="0">
                <a:solidFill>
                  <a:srgbClr val="2D2D8A"/>
                </a:solidFill>
              </a:rPr>
              <a:t>Riscrittura di testi</a:t>
            </a:r>
            <a:r>
              <a:rPr lang="it-IT" dirty="0" smtClean="0">
                <a:solidFill>
                  <a:srgbClr val="2D2D8A"/>
                </a:solidFill>
              </a:rPr>
              <a:t>. Esempi:</a:t>
            </a:r>
          </a:p>
          <a:p>
            <a:endParaRPr lang="it-IT" dirty="0">
              <a:solidFill>
                <a:srgbClr val="2D2D8A"/>
              </a:solidFill>
            </a:endParaRPr>
          </a:p>
          <a:p>
            <a:pPr marL="342900" indent="-342900">
              <a:buFont typeface="+mj-lt"/>
              <a:buAutoNum type="alphaLcPeriod"/>
            </a:pPr>
            <a:r>
              <a:rPr lang="it-IT" dirty="0" smtClean="0">
                <a:solidFill>
                  <a:srgbClr val="2D2D8A"/>
                </a:solidFill>
              </a:rPr>
              <a:t>Trovate </a:t>
            </a:r>
            <a:r>
              <a:rPr lang="it-IT" dirty="0">
                <a:solidFill>
                  <a:srgbClr val="2D2D8A"/>
                </a:solidFill>
              </a:rPr>
              <a:t>qui un testo </a:t>
            </a:r>
            <a:r>
              <a:rPr lang="it-IT" dirty="0" smtClean="0">
                <a:solidFill>
                  <a:srgbClr val="2D2D8A"/>
                </a:solidFill>
              </a:rPr>
              <a:t>semirigido. Con l’aiuto della </a:t>
            </a:r>
            <a:r>
              <a:rPr lang="it-IT" b="1" dirty="0" smtClean="0">
                <a:solidFill>
                  <a:srgbClr val="2D2D8A"/>
                </a:solidFill>
              </a:rPr>
              <a:t>“</a:t>
            </a:r>
            <a:r>
              <a:rPr lang="it-IT" b="1" dirty="0">
                <a:solidFill>
                  <a:srgbClr val="2D2D8A"/>
                </a:solidFill>
              </a:rPr>
              <a:t>Tabella dei tratti di rigidità e di elasticità</a:t>
            </a:r>
            <a:r>
              <a:rPr lang="it-IT" dirty="0">
                <a:solidFill>
                  <a:srgbClr val="2D2D8A"/>
                </a:solidFill>
              </a:rPr>
              <a:t>” </a:t>
            </a:r>
            <a:r>
              <a:rPr lang="it-IT" altLang="ja-JP" dirty="0" smtClean="0">
                <a:solidFill>
                  <a:srgbClr val="2D2D8A"/>
                </a:solidFill>
              </a:rPr>
              <a:t>, </a:t>
            </a:r>
            <a:r>
              <a:rPr lang="it-IT" altLang="ja-JP" dirty="0">
                <a:solidFill>
                  <a:srgbClr val="2D2D8A"/>
                </a:solidFill>
              </a:rPr>
              <a:t>trasformatelo in un testo </a:t>
            </a:r>
            <a:r>
              <a:rPr lang="it-IT" altLang="ja-JP" dirty="0" smtClean="0">
                <a:solidFill>
                  <a:srgbClr val="2D2D8A"/>
                </a:solidFill>
              </a:rPr>
              <a:t>rigido, </a:t>
            </a:r>
            <a:r>
              <a:rPr lang="it-IT" altLang="ja-JP" dirty="0">
                <a:solidFill>
                  <a:srgbClr val="2D2D8A"/>
                </a:solidFill>
              </a:rPr>
              <a:t>in cui fornite delle precise norme di comportamento</a:t>
            </a:r>
            <a:r>
              <a:rPr lang="it-IT" altLang="ja-JP" dirty="0" smtClean="0">
                <a:solidFill>
                  <a:srgbClr val="2D2D8A"/>
                </a:solidFill>
              </a:rPr>
              <a:t>.</a:t>
            </a:r>
          </a:p>
          <a:p>
            <a:pPr marL="342900" indent="-342900">
              <a:buFont typeface="+mj-lt"/>
              <a:buAutoNum type="alphaLcPeriod"/>
            </a:pPr>
            <a:endParaRPr lang="it-IT" altLang="ja-JP" dirty="0">
              <a:solidFill>
                <a:srgbClr val="2D2D8A"/>
              </a:solidFill>
            </a:endParaRPr>
          </a:p>
          <a:p>
            <a:pPr marL="342900" indent="-342900">
              <a:buFont typeface="+mj-lt"/>
              <a:buAutoNum type="alphaLcPeriod"/>
            </a:pPr>
            <a:r>
              <a:rPr lang="it-IT" dirty="0" smtClean="0">
                <a:solidFill>
                  <a:srgbClr val="2D2D8A"/>
                </a:solidFill>
              </a:rPr>
              <a:t>Trovate </a:t>
            </a:r>
            <a:r>
              <a:rPr lang="it-IT" dirty="0">
                <a:solidFill>
                  <a:srgbClr val="2D2D8A"/>
                </a:solidFill>
              </a:rPr>
              <a:t>qui un testo </a:t>
            </a:r>
            <a:r>
              <a:rPr lang="it-IT" dirty="0" smtClean="0">
                <a:solidFill>
                  <a:srgbClr val="2D2D8A"/>
                </a:solidFill>
              </a:rPr>
              <a:t>rigido. </a:t>
            </a:r>
            <a:r>
              <a:rPr lang="it-IT" dirty="0">
                <a:solidFill>
                  <a:srgbClr val="2D2D8A"/>
                </a:solidFill>
              </a:rPr>
              <a:t>Con l’aiuto della </a:t>
            </a:r>
            <a:r>
              <a:rPr lang="it-IT" b="1" dirty="0">
                <a:solidFill>
                  <a:srgbClr val="2D2D8A"/>
                </a:solidFill>
              </a:rPr>
              <a:t>“Tabella dei tratti di rigidità e di elasticità</a:t>
            </a:r>
            <a:r>
              <a:rPr lang="it-IT" dirty="0">
                <a:solidFill>
                  <a:srgbClr val="2D2D8A"/>
                </a:solidFill>
              </a:rPr>
              <a:t>” </a:t>
            </a:r>
            <a:r>
              <a:rPr lang="it-IT" altLang="ja-JP" dirty="0">
                <a:solidFill>
                  <a:srgbClr val="2D2D8A"/>
                </a:solidFill>
              </a:rPr>
              <a:t>, trasformatelo </a:t>
            </a:r>
            <a:r>
              <a:rPr lang="it-IT" dirty="0" smtClean="0">
                <a:solidFill>
                  <a:srgbClr val="2D2D8A"/>
                </a:solidFill>
              </a:rPr>
              <a:t>in </a:t>
            </a:r>
            <a:r>
              <a:rPr lang="it-IT" dirty="0">
                <a:solidFill>
                  <a:srgbClr val="2D2D8A"/>
                </a:solidFill>
              </a:rPr>
              <a:t>un testo semirigido (un articolo, un post in un blog) o elastico (un breve racconto) che </a:t>
            </a:r>
            <a:r>
              <a:rPr lang="it-IT" dirty="0" smtClean="0">
                <a:solidFill>
                  <a:srgbClr val="2D2D8A"/>
                </a:solidFill>
              </a:rPr>
              <a:t>riporti </a:t>
            </a:r>
            <a:r>
              <a:rPr lang="it-IT" dirty="0">
                <a:solidFill>
                  <a:srgbClr val="2D2D8A"/>
                </a:solidFill>
              </a:rPr>
              <a:t>un episodio di vostra invenzione. (200/</a:t>
            </a:r>
            <a:r>
              <a:rPr lang="it-IT" dirty="0" smtClean="0">
                <a:solidFill>
                  <a:srgbClr val="2D2D8A"/>
                </a:solidFill>
              </a:rPr>
              <a:t>250 </a:t>
            </a:r>
            <a:r>
              <a:rPr lang="it-IT" dirty="0">
                <a:solidFill>
                  <a:srgbClr val="2D2D8A"/>
                </a:solidFill>
              </a:rPr>
              <a:t>parole). </a:t>
            </a:r>
            <a:endParaRPr lang="it-IT" dirty="0" smtClean="0">
              <a:solidFill>
                <a:srgbClr val="2D2D8A"/>
              </a:solidFill>
            </a:endParaRPr>
          </a:p>
          <a:p>
            <a:endParaRPr lang="it-IT" dirty="0">
              <a:solidFill>
                <a:srgbClr val="2D2D8A"/>
              </a:solidFill>
            </a:endParaRPr>
          </a:p>
        </p:txBody>
      </p:sp>
      <p:sp>
        <p:nvSpPr>
          <p:cNvPr id="5" name="CasellaDiTesto 3"/>
          <p:cNvSpPr txBox="1">
            <a:spLocks noChangeArrowheads="1"/>
          </p:cNvSpPr>
          <p:nvPr/>
        </p:nvSpPr>
        <p:spPr bwMode="auto">
          <a:xfrm>
            <a:off x="1403648" y="188640"/>
            <a:ext cx="67687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800" dirty="0" smtClean="0">
                <a:solidFill>
                  <a:srgbClr val="FFFFCC"/>
                </a:solidFill>
              </a:rPr>
              <a:t>Attività </a:t>
            </a:r>
            <a:r>
              <a:rPr lang="it-IT" sz="2800" dirty="0">
                <a:solidFill>
                  <a:srgbClr val="FFFFCC"/>
                </a:solidFill>
              </a:rPr>
              <a:t>proponibili</a:t>
            </a:r>
            <a:r>
              <a:rPr lang="it-IT" sz="2800" dirty="0" smtClean="0">
                <a:solidFill>
                  <a:srgbClr val="FFFFCC"/>
                </a:solidFill>
              </a:rPr>
              <a:t>: produttive </a:t>
            </a:r>
            <a:endParaRPr lang="it-IT" sz="28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B2739A-E0F7-F84F-8393-A469223226D7}" type="slidenum">
              <a:rPr lang="it-IT" sz="1400"/>
              <a:pPr eaLnBrk="1" hangingPunct="1"/>
              <a:t>3</a:t>
            </a:fld>
            <a:endParaRPr lang="it-IT" sz="1400"/>
          </a:p>
        </p:txBody>
      </p:sp>
      <p:pic>
        <p:nvPicPr>
          <p:cNvPr id="73730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8680"/>
            <a:ext cx="5616624" cy="591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CasellaDiTesto 3"/>
          <p:cNvSpPr txBox="1">
            <a:spLocks noChangeArrowheads="1"/>
          </p:cNvSpPr>
          <p:nvPr/>
        </p:nvSpPr>
        <p:spPr bwMode="auto">
          <a:xfrm>
            <a:off x="611560" y="116632"/>
            <a:ext cx="7992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dirty="0">
                <a:solidFill>
                  <a:srgbClr val="FFFFCC"/>
                </a:solidFill>
              </a:rPr>
              <a:t>Dalla tipologia generale </a:t>
            </a:r>
            <a:r>
              <a:rPr lang="it-IT" dirty="0" smtClean="0">
                <a:solidFill>
                  <a:srgbClr val="FFFFCC"/>
                </a:solidFill>
              </a:rPr>
              <a:t>alla funzione e ai </a:t>
            </a:r>
            <a:r>
              <a:rPr lang="it-IT" dirty="0">
                <a:solidFill>
                  <a:srgbClr val="FFFFCC"/>
                </a:solidFill>
              </a:rPr>
              <a:t>generi testuali concreti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6525344"/>
            <a:ext cx="31163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>
                <a:solidFill>
                  <a:schemeClr val="bg1"/>
                </a:solidFill>
              </a:rPr>
              <a:t>Da:  Sabatini, Camodeca, De </a:t>
            </a:r>
            <a:r>
              <a:rPr lang="it-IT" sz="1050" dirty="0" err="1" smtClean="0">
                <a:solidFill>
                  <a:schemeClr val="bg1"/>
                </a:solidFill>
              </a:rPr>
              <a:t>Santis</a:t>
            </a:r>
            <a:r>
              <a:rPr lang="it-IT" sz="1050" dirty="0" smtClean="0">
                <a:solidFill>
                  <a:schemeClr val="bg1"/>
                </a:solidFill>
              </a:rPr>
              <a:t>, 2014, p.117</a:t>
            </a:r>
            <a:endParaRPr lang="it-IT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287338" y="188913"/>
            <a:ext cx="8569325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it-IT" sz="1800">
                <a:solidFill>
                  <a:schemeClr val="bg1"/>
                </a:solidFill>
                <a:latin typeface="Verdana" charset="0"/>
              </a:rPr>
              <a:t>  </a:t>
            </a:r>
          </a:p>
          <a:p>
            <a:pPr algn="ctr"/>
            <a:endParaRPr lang="it-IT" sz="1800">
              <a:solidFill>
                <a:schemeClr val="bg1"/>
              </a:solidFill>
              <a:latin typeface="Verdana" charset="0"/>
            </a:endParaRPr>
          </a:p>
          <a:p>
            <a:pPr algn="ctr"/>
            <a:endParaRPr lang="it-IT" sz="180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323850" y="4818063"/>
            <a:ext cx="6370638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it-IT">
              <a:latin typeface="Verdana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403648" y="1412776"/>
            <a:ext cx="6552728" cy="707886"/>
          </a:xfrm>
          <a:prstGeom prst="rect">
            <a:avLst/>
          </a:prstGeom>
          <a:solidFill>
            <a:srgbClr val="DAEDE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2D2D8A"/>
                </a:solidFill>
              </a:rPr>
              <a:t>P</a:t>
            </a:r>
            <a:r>
              <a:rPr lang="it-IT" dirty="0" smtClean="0">
                <a:solidFill>
                  <a:srgbClr val="2D2D8A"/>
                </a:solidFill>
              </a:rPr>
              <a:t>ermette la classificazione di qualsiasi testo, </a:t>
            </a:r>
          </a:p>
          <a:p>
            <a:pPr algn="ctr"/>
            <a:r>
              <a:rPr lang="it-IT" dirty="0" smtClean="0">
                <a:solidFill>
                  <a:srgbClr val="2D2D8A"/>
                </a:solidFill>
              </a:rPr>
              <a:t>appartenente a qualsiasi genere testuale concreto</a:t>
            </a:r>
            <a:r>
              <a:rPr lang="it-IT" dirty="0">
                <a:solidFill>
                  <a:srgbClr val="2D2D8A"/>
                </a:solidFill>
              </a:rPr>
              <a:t>.</a:t>
            </a:r>
            <a:r>
              <a:rPr lang="it-IT" dirty="0" smtClean="0">
                <a:solidFill>
                  <a:srgbClr val="2D2D8A"/>
                </a:solidFill>
              </a:rPr>
              <a:t> </a:t>
            </a:r>
            <a:endParaRPr lang="it-IT" dirty="0">
              <a:solidFill>
                <a:srgbClr val="2D2D8A"/>
              </a:solidFill>
            </a:endParaRPr>
          </a:p>
        </p:txBody>
      </p:sp>
      <p:pic>
        <p:nvPicPr>
          <p:cNvPr id="5" name="Immagin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3384376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3"/>
          <p:cNvSpPr txBox="1">
            <a:spLocks noChangeArrowheads="1"/>
          </p:cNvSpPr>
          <p:nvPr/>
        </p:nvSpPr>
        <p:spPr bwMode="auto">
          <a:xfrm>
            <a:off x="1043608" y="404664"/>
            <a:ext cx="72006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400" dirty="0" smtClean="0">
                <a:solidFill>
                  <a:srgbClr val="FFFFCC"/>
                </a:solidFill>
              </a:rPr>
              <a:t>Tipologia testuale basata sul vincolo interpretativo</a:t>
            </a:r>
            <a:endParaRPr lang="it-IT" sz="2400" dirty="0">
              <a:solidFill>
                <a:srgbClr val="FFFFCC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83568" y="2492896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Es: un biglietto di  autobus- metropolitana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9" name="Immagin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1944216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211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999627-3D59-8F4E-B30D-E65CBFE7AA1C}" type="slidenum">
              <a:rPr lang="it-IT" sz="1400"/>
              <a:pPr eaLnBrk="1" hangingPunct="1"/>
              <a:t>5</a:t>
            </a:fld>
            <a:endParaRPr lang="it-IT" sz="1400"/>
          </a:p>
        </p:txBody>
      </p:sp>
      <p:graphicFrame>
        <p:nvGraphicFramePr>
          <p:cNvPr id="8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694513"/>
              </p:ext>
            </p:extLst>
          </p:nvPr>
        </p:nvGraphicFramePr>
        <p:xfrm>
          <a:off x="323528" y="6237312"/>
          <a:ext cx="8568952" cy="518035"/>
        </p:xfrm>
        <a:graphic>
          <a:graphicData uri="http://schemas.openxmlformats.org/drawingml/2006/table">
            <a:tbl>
              <a:tblPr/>
              <a:tblGrid>
                <a:gridCol w="720080"/>
                <a:gridCol w="7488832"/>
                <a:gridCol w="360040"/>
              </a:tblGrid>
              <a:tr h="431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13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Ripetizione del termine essenziale (</a:t>
                      </a: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conducente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), che nei commi (enunciati) 2-6 è soggetto della reggente. Quasi sempre in posizione iniziale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R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229600" cy="576064"/>
          </a:xfrm>
          <a:extLst>
            <a:ext uri="{91240B29-F687-4f45-9708-019B960494DF}">
              <a14:hiddenLine xmlns:a14="http://schemas.microsoft.com/office/drawing/2010/main" w="28575" cmpd="sng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2000" dirty="0">
                <a:solidFill>
                  <a:srgbClr val="FFFFCC"/>
                </a:solidFill>
                <a:latin typeface="Arial" charset="0"/>
              </a:rPr>
              <a:t>Esempio di analisi di un </a:t>
            </a:r>
            <a:r>
              <a:rPr lang="it-IT" sz="2000" dirty="0" smtClean="0">
                <a:solidFill>
                  <a:srgbClr val="FFFFCC"/>
                </a:solidFill>
                <a:latin typeface="Arial" charset="0"/>
              </a:rPr>
              <a:t>testo rigido: articoli di legge.</a:t>
            </a:r>
            <a:br>
              <a:rPr lang="it-IT" sz="2000" dirty="0" smtClean="0">
                <a:solidFill>
                  <a:srgbClr val="FFFFCC"/>
                </a:solidFill>
                <a:latin typeface="Arial" charset="0"/>
              </a:rPr>
            </a:br>
            <a:r>
              <a:rPr lang="it-IT" sz="2000" dirty="0" smtClean="0">
                <a:solidFill>
                  <a:srgbClr val="FFFFCC"/>
                </a:solidFill>
                <a:latin typeface="Arial" charset="0"/>
              </a:rPr>
              <a:t>La ripetizione dei termini-chiave</a:t>
            </a:r>
            <a:endParaRPr lang="it-IT" sz="2000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3528" y="836712"/>
            <a:ext cx="8568952" cy="5262978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chemeClr val="accent6"/>
                </a:solidFill>
              </a:rPr>
              <a:t>NUOVO CODICE DELLA STRADA (Decreto Legislativo 30 aprile 1992 n. 285)</a:t>
            </a:r>
          </a:p>
          <a:p>
            <a:pPr algn="ctr"/>
            <a:r>
              <a:rPr lang="it-IT" sz="1400" dirty="0">
                <a:solidFill>
                  <a:schemeClr val="accent6"/>
                </a:solidFill>
              </a:rPr>
              <a:t>TITOLO </a:t>
            </a:r>
            <a:r>
              <a:rPr lang="it-IT" sz="1400" dirty="0" smtClean="0">
                <a:solidFill>
                  <a:schemeClr val="accent6"/>
                </a:solidFill>
              </a:rPr>
              <a:t>V  Norme </a:t>
            </a:r>
            <a:r>
              <a:rPr lang="it-IT" sz="1400" dirty="0">
                <a:solidFill>
                  <a:schemeClr val="accent6"/>
                </a:solidFill>
              </a:rPr>
              <a:t>di </a:t>
            </a:r>
            <a:r>
              <a:rPr lang="it-IT" sz="1400" dirty="0" smtClean="0">
                <a:solidFill>
                  <a:schemeClr val="accent6"/>
                </a:solidFill>
              </a:rPr>
              <a:t>comportamento</a:t>
            </a:r>
          </a:p>
          <a:p>
            <a:pPr algn="just"/>
            <a:endParaRPr lang="it-IT" sz="1400" dirty="0">
              <a:solidFill>
                <a:schemeClr val="accent6"/>
              </a:solidFill>
            </a:endParaRPr>
          </a:p>
          <a:p>
            <a:pPr algn="ctr"/>
            <a:r>
              <a:rPr lang="it-IT" sz="1400" b="1" dirty="0">
                <a:solidFill>
                  <a:schemeClr val="accent6"/>
                </a:solidFill>
              </a:rPr>
              <a:t>Art. 141</a:t>
            </a:r>
            <a:r>
              <a:rPr lang="it-IT" sz="1400" b="1" dirty="0" smtClean="0">
                <a:solidFill>
                  <a:schemeClr val="accent6"/>
                </a:solidFill>
              </a:rPr>
              <a:t>. Velocità </a:t>
            </a:r>
          </a:p>
          <a:p>
            <a:pPr algn="just"/>
            <a:r>
              <a:rPr lang="it-IT" sz="1400" b="1" dirty="0" smtClean="0">
                <a:solidFill>
                  <a:schemeClr val="accent6"/>
                </a:solidFill>
              </a:rPr>
              <a:t>1. </a:t>
            </a:r>
            <a:r>
              <a:rPr lang="it-IT" sz="1400" dirty="0" smtClean="0">
                <a:solidFill>
                  <a:schemeClr val="accent6"/>
                </a:solidFill>
              </a:rPr>
              <a:t>È obbligo </a:t>
            </a:r>
            <a:r>
              <a:rPr lang="it-IT" sz="1400" b="1" dirty="0">
                <a:solidFill>
                  <a:srgbClr val="FF6600"/>
                </a:solidFill>
              </a:rPr>
              <a:t>del</a:t>
            </a:r>
            <a:r>
              <a:rPr lang="it-IT" sz="1400" b="1" dirty="0">
                <a:solidFill>
                  <a:schemeClr val="accent6"/>
                </a:solidFill>
              </a:rPr>
              <a:t> </a:t>
            </a:r>
            <a:r>
              <a:rPr lang="it-IT" sz="1400" b="1" dirty="0">
                <a:solidFill>
                  <a:srgbClr val="FF6600"/>
                </a:solidFill>
              </a:rPr>
              <a:t>conducente</a:t>
            </a:r>
            <a:r>
              <a:rPr lang="it-IT" sz="1400" b="1" dirty="0">
                <a:solidFill>
                  <a:schemeClr val="accent6"/>
                </a:solidFill>
              </a:rPr>
              <a:t> </a:t>
            </a:r>
            <a:r>
              <a:rPr lang="it-IT" sz="1400" dirty="0">
                <a:solidFill>
                  <a:schemeClr val="accent6"/>
                </a:solidFill>
              </a:rPr>
              <a:t>regolare la velocità del veicolo in modo che, avuto riguardo alle caratteristiche, allo stato ed al carico del veicolo stesso, alle caratteristiche e alle condizioni della strada e del traffico e ad ogni altra circostanza di qualsiasi natura, sia evitato ogni pericolo per la sicurezza delle persone e delle cose ed ogni altra causa di disordine per la circolazione.</a:t>
            </a:r>
          </a:p>
          <a:p>
            <a:pPr algn="just"/>
            <a:r>
              <a:rPr lang="it-IT" sz="1400" b="1" dirty="0">
                <a:solidFill>
                  <a:schemeClr val="accent6"/>
                </a:solidFill>
              </a:rPr>
              <a:t>2. </a:t>
            </a:r>
            <a:r>
              <a:rPr lang="it-IT" sz="1400" b="1" dirty="0">
                <a:solidFill>
                  <a:srgbClr val="FF6600"/>
                </a:solidFill>
              </a:rPr>
              <a:t>Il conducente</a:t>
            </a:r>
            <a:r>
              <a:rPr lang="it-IT" sz="1400" b="1" dirty="0">
                <a:solidFill>
                  <a:schemeClr val="accent6"/>
                </a:solidFill>
              </a:rPr>
              <a:t> </a:t>
            </a:r>
            <a:r>
              <a:rPr lang="it-IT" sz="1400" b="1" dirty="0">
                <a:solidFill>
                  <a:srgbClr val="FF6600"/>
                </a:solidFill>
              </a:rPr>
              <a:t>deve</a:t>
            </a:r>
            <a:r>
              <a:rPr lang="it-IT" sz="1400" b="1" dirty="0">
                <a:solidFill>
                  <a:schemeClr val="accent6"/>
                </a:solidFill>
              </a:rPr>
              <a:t> </a:t>
            </a:r>
            <a:r>
              <a:rPr lang="it-IT" sz="1400" dirty="0">
                <a:solidFill>
                  <a:schemeClr val="accent6"/>
                </a:solidFill>
              </a:rPr>
              <a:t>sempre conservare il controllo del proprio veicolo ed essere in grado di compiere tutte le manovre necessarie in condizione di sicurezza, specialmente l'arresto tempestivo del veicolo entro i limiti del suo campo di visibilità e dinanzi a qualsiasi ostacolo prevedibile.</a:t>
            </a:r>
          </a:p>
          <a:p>
            <a:pPr algn="just"/>
            <a:r>
              <a:rPr lang="it-IT" sz="1400" b="1" dirty="0">
                <a:solidFill>
                  <a:schemeClr val="accent6"/>
                </a:solidFill>
              </a:rPr>
              <a:t>3. </a:t>
            </a:r>
            <a:r>
              <a:rPr lang="it-IT" sz="1400" dirty="0">
                <a:solidFill>
                  <a:schemeClr val="accent6"/>
                </a:solidFill>
              </a:rPr>
              <a:t>In particolare,</a:t>
            </a:r>
            <a:r>
              <a:rPr lang="it-IT" sz="1400" dirty="0">
                <a:solidFill>
                  <a:srgbClr val="FF6600"/>
                </a:solidFill>
              </a:rPr>
              <a:t> </a:t>
            </a:r>
            <a:r>
              <a:rPr lang="it-IT" sz="1400" b="1" dirty="0">
                <a:solidFill>
                  <a:srgbClr val="FF6600"/>
                </a:solidFill>
              </a:rPr>
              <a:t>il conducente deve </a:t>
            </a:r>
            <a:r>
              <a:rPr lang="it-IT" sz="1400" dirty="0">
                <a:solidFill>
                  <a:schemeClr val="accent6"/>
                </a:solidFill>
              </a:rPr>
              <a:t>regolare la velocità nei tratti di strada a visibilità limitata, nelle curve, in prossimità delle intersezioni e delle scuole o di altri luoghi frequentati da fanciulli indicati dagli appositi segnali, nelle forti discese, nei passaggi stretti o ingombrati, nelle ore notturne, nei casi di insufficiente visibilità per condizioni atmosferiche o per altre cause, nell'attraversamento degli abitati o comunque nei tratti di strada fiancheggiati da edifici</a:t>
            </a:r>
            <a:r>
              <a:rPr lang="it-IT" sz="1400" dirty="0" smtClean="0">
                <a:solidFill>
                  <a:schemeClr val="accent6"/>
                </a:solidFill>
              </a:rPr>
              <a:t>.</a:t>
            </a:r>
            <a:endParaRPr lang="it-IT" sz="1400" dirty="0">
              <a:solidFill>
                <a:schemeClr val="accent6"/>
              </a:solidFill>
            </a:endParaRPr>
          </a:p>
          <a:p>
            <a:pPr algn="just"/>
            <a:r>
              <a:rPr lang="it-IT" sz="1400" b="1" dirty="0">
                <a:solidFill>
                  <a:schemeClr val="accent6"/>
                </a:solidFill>
              </a:rPr>
              <a:t>4. </a:t>
            </a:r>
            <a:r>
              <a:rPr lang="it-IT" sz="1400" b="1" dirty="0">
                <a:solidFill>
                  <a:srgbClr val="FF6600"/>
                </a:solidFill>
              </a:rPr>
              <a:t>Il conducente deve</a:t>
            </a:r>
            <a:r>
              <a:rPr lang="it-IT" sz="1400" dirty="0">
                <a:solidFill>
                  <a:schemeClr val="accent6"/>
                </a:solidFill>
              </a:rPr>
              <a:t>, altresì, ridurre la velocità e, occorrendo, anche fermarsi quando riesce malagevole l'incrocio con altri veicoli, in prossimità degli attraversamenti pedonali e, in ogni caso, quando i pedoni che si trovino sul percorso tardino a scansarsi o diano segni di incertezza e quando, al suo avvicinarsi, gli animali che si trovino sulla strada diano segni di spavento</a:t>
            </a:r>
            <a:r>
              <a:rPr lang="it-IT" sz="1400" dirty="0" smtClean="0">
                <a:solidFill>
                  <a:schemeClr val="accent6"/>
                </a:solidFill>
              </a:rPr>
              <a:t>.</a:t>
            </a:r>
            <a:endParaRPr lang="it-IT" sz="1400" dirty="0">
              <a:solidFill>
                <a:schemeClr val="accent6"/>
              </a:solidFill>
            </a:endParaRPr>
          </a:p>
          <a:p>
            <a:pPr algn="just"/>
            <a:r>
              <a:rPr lang="it-IT" sz="1400" b="1" dirty="0">
                <a:solidFill>
                  <a:schemeClr val="accent6"/>
                </a:solidFill>
              </a:rPr>
              <a:t>5. </a:t>
            </a:r>
            <a:r>
              <a:rPr lang="it-IT" sz="1400" b="1" dirty="0">
                <a:solidFill>
                  <a:srgbClr val="FF6600"/>
                </a:solidFill>
              </a:rPr>
              <a:t>Il conducente non deve </a:t>
            </a:r>
            <a:r>
              <a:rPr lang="it-IT" sz="1400" dirty="0">
                <a:solidFill>
                  <a:schemeClr val="accent6"/>
                </a:solidFill>
              </a:rPr>
              <a:t>gareggiare in velocità</a:t>
            </a:r>
            <a:r>
              <a:rPr lang="it-IT" sz="1400" dirty="0" smtClean="0">
                <a:solidFill>
                  <a:schemeClr val="accent6"/>
                </a:solidFill>
              </a:rPr>
              <a:t>.</a:t>
            </a:r>
            <a:endParaRPr lang="it-IT" sz="1400" dirty="0">
              <a:solidFill>
                <a:schemeClr val="accent6"/>
              </a:solidFill>
            </a:endParaRPr>
          </a:p>
          <a:p>
            <a:pPr algn="just"/>
            <a:r>
              <a:rPr lang="it-IT" sz="1400" b="1" dirty="0">
                <a:solidFill>
                  <a:schemeClr val="accent6"/>
                </a:solidFill>
              </a:rPr>
              <a:t>6. </a:t>
            </a:r>
            <a:r>
              <a:rPr lang="it-IT" sz="1400" b="1" dirty="0">
                <a:solidFill>
                  <a:srgbClr val="FF6600"/>
                </a:solidFill>
              </a:rPr>
              <a:t>Il conducente non deve </a:t>
            </a:r>
            <a:r>
              <a:rPr lang="it-IT" sz="1400" dirty="0">
                <a:solidFill>
                  <a:schemeClr val="accent6"/>
                </a:solidFill>
              </a:rPr>
              <a:t>circolare a velocità talmente ridotta da costituire intralcio o pericolo per il normale flusso della </a:t>
            </a:r>
            <a:r>
              <a:rPr lang="it-IT" sz="1400" dirty="0" smtClean="0">
                <a:solidFill>
                  <a:schemeClr val="accent6"/>
                </a:solidFill>
              </a:rPr>
              <a:t>circolazione</a:t>
            </a:r>
            <a:endParaRPr lang="it-IT" sz="1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DFDD7E-0398-0148-A63F-35E545BAD067}" type="slidenum">
              <a:rPr lang="it-IT" sz="1400"/>
              <a:pPr eaLnBrk="1" hangingPunct="1"/>
              <a:t>6</a:t>
            </a:fld>
            <a:endParaRPr lang="it-IT" sz="140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29600" cy="576064"/>
          </a:xfrm>
          <a:extLst>
            <a:ext uri="{91240B29-F687-4f45-9708-019B960494DF}">
              <a14:hiddenLine xmlns:a14="http://schemas.microsoft.com/office/drawing/2010/main" w="28575" cmpd="sng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2000" dirty="0">
                <a:solidFill>
                  <a:srgbClr val="FFFFCC"/>
                </a:solidFill>
                <a:latin typeface="Arial" charset="0"/>
              </a:rPr>
              <a:t>Esempio di analisi di un </a:t>
            </a:r>
            <a:r>
              <a:rPr lang="it-IT" sz="2000" dirty="0" smtClean="0">
                <a:solidFill>
                  <a:srgbClr val="FFFFCC"/>
                </a:solidFill>
                <a:latin typeface="Arial" charset="0"/>
              </a:rPr>
              <a:t>testo rigido: articoli di legge.</a:t>
            </a:r>
            <a:br>
              <a:rPr lang="it-IT" sz="2000" dirty="0" smtClean="0">
                <a:solidFill>
                  <a:srgbClr val="FFFFCC"/>
                </a:solidFill>
                <a:latin typeface="Arial" charset="0"/>
              </a:rPr>
            </a:br>
            <a:r>
              <a:rPr lang="it-IT" sz="2000" dirty="0" smtClean="0">
                <a:solidFill>
                  <a:srgbClr val="FFFFCC"/>
                </a:solidFill>
                <a:latin typeface="Arial" charset="0"/>
              </a:rPr>
              <a:t>La codificazione di un termine</a:t>
            </a:r>
            <a:endParaRPr lang="it-IT" sz="2000" dirty="0">
              <a:solidFill>
                <a:srgbClr val="FFFFCC"/>
              </a:solidFill>
              <a:latin typeface="Arial" charset="0"/>
            </a:endParaRPr>
          </a:p>
        </p:txBody>
      </p:sp>
      <p:graphicFrame>
        <p:nvGraphicFramePr>
          <p:cNvPr id="8" name="Group 1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879445"/>
              </p:ext>
            </p:extLst>
          </p:nvPr>
        </p:nvGraphicFramePr>
        <p:xfrm>
          <a:off x="323528" y="4941168"/>
          <a:ext cx="8496944" cy="1682261"/>
        </p:xfrm>
        <a:graphic>
          <a:graphicData uri="http://schemas.openxmlformats.org/drawingml/2006/table">
            <a:tbl>
              <a:tblPr/>
              <a:tblGrid>
                <a:gridCol w="720080"/>
                <a:gridCol w="7416824"/>
                <a:gridCol w="360040"/>
              </a:tblGrid>
              <a:tr h="396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1 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1" marB="4568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80000"/>
                        </a:lnSpc>
                      </a:pPr>
                      <a:r>
                        <a:rPr lang="it-IT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Capoversi brevi, numerati, composti di pochi enunciati tendenti alla brevità e</a:t>
                      </a:r>
                      <a:r>
                        <a:rPr lang="it-IT" sz="1400" kern="1200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contenenti ciascuno una sola informazione.</a:t>
                      </a:r>
                      <a:r>
                        <a:rPr lang="it-IT" sz="14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it-IT" sz="1400" dirty="0" smtClean="0">
                        <a:solidFill>
                          <a:schemeClr val="accent6"/>
                        </a:solidFill>
                        <a:latin typeface="+mn-lt"/>
                        <a:sym typeface="Wingdings" charset="0"/>
                      </a:endParaRPr>
                    </a:p>
                  </a:txBody>
                  <a:tcPr marL="91444" marR="91444" marT="45681" marB="45681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hangingPunct="1">
                        <a:lnSpc>
                          <a:spcPct val="80000"/>
                        </a:lnSpc>
                      </a:pPr>
                      <a:r>
                        <a:rPr lang="it-IT" sz="1400" b="1" dirty="0" err="1" smtClean="0">
                          <a:solidFill>
                            <a:schemeClr val="accent6"/>
                          </a:solidFill>
                          <a:latin typeface="+mn-lt"/>
                          <a:sym typeface="Wingdings" charset="0"/>
                        </a:rPr>
                        <a:t>R</a:t>
                      </a:r>
                      <a:endParaRPr lang="it-IT" sz="1400" b="1" dirty="0" smtClean="0">
                        <a:solidFill>
                          <a:schemeClr val="accent6"/>
                        </a:solidFill>
                        <a:latin typeface="+mn-lt"/>
                        <a:sym typeface="Wingdings" charset="0"/>
                      </a:endParaRPr>
                    </a:p>
                  </a:txBody>
                  <a:tcPr marL="91444" marR="91444" marT="45681" marB="45681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396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3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1" marB="4568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Enunciati che corrispondono sempre o quasi sempre alla struttura della frase tipo (enunciati-frase in cui il verbo ha sempre tutti i suoi argomenti).</a:t>
                      </a:r>
                    </a:p>
                  </a:txBody>
                  <a:tcPr marL="91444" marR="91444" marT="45681" marB="45681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err="1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lang="it-IT" sz="1400" b="1" kern="1200" dirty="0" smtClean="0">
                        <a:solidFill>
                          <a:srgbClr val="2D2D8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81" marB="45681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50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7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1" marB="4568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/>
                      <a:r>
                        <a:rPr lang="it-IT" sz="140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</a:t>
                      </a:r>
                      <a:r>
                        <a:rPr lang="it-IT" sz="1400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termini tecnici</a:t>
                      </a:r>
                      <a:r>
                        <a:rPr lang="it-IT" sz="140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codificati e definiti nel testo stesso (es.</a:t>
                      </a:r>
                      <a:r>
                        <a:rPr lang="it-IT" sz="1400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i="1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locazione</a:t>
                      </a:r>
                      <a:r>
                        <a:rPr lang="it-IT" sz="140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e che non possono</a:t>
                      </a:r>
                      <a:r>
                        <a:rPr lang="it-IT" sz="1400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essere </a:t>
                      </a:r>
                      <a:r>
                        <a:rPr lang="it-IT" sz="140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sostituiti da sinonimi o parafrasi (es: </a:t>
                      </a:r>
                      <a:r>
                        <a:rPr lang="it-IT" sz="1400" i="1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locazione</a:t>
                      </a:r>
                      <a:r>
                        <a:rPr lang="it-IT" sz="140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400" i="1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atto/i,</a:t>
                      </a:r>
                      <a:r>
                        <a:rPr lang="it-IT" sz="1400" i="1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anticipazioni</a:t>
                      </a:r>
                      <a:r>
                        <a:rPr lang="it-IT" sz="1400" i="1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eccedente/i l’ordinaria amministrazione</a:t>
                      </a:r>
                      <a:r>
                        <a:rPr lang="it-IT" sz="140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endParaRPr lang="it-IT" sz="1400" dirty="0" smtClean="0">
                        <a:solidFill>
                          <a:srgbClr val="2D2D8A"/>
                        </a:solidFill>
                        <a:sym typeface="Wingdings" charset="0"/>
                      </a:endParaRPr>
                    </a:p>
                  </a:txBody>
                  <a:tcPr marL="91444" marR="91444" marT="45681" marB="45681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hangingPunct="1"/>
                      <a:r>
                        <a:rPr lang="it-IT" sz="1400" b="1" dirty="0" err="1" smtClean="0">
                          <a:solidFill>
                            <a:srgbClr val="2D2D8A"/>
                          </a:solidFill>
                          <a:sym typeface="Wingdings" charset="0"/>
                        </a:rPr>
                        <a:t>R</a:t>
                      </a:r>
                      <a:endParaRPr lang="it-IT" sz="1400" b="1" dirty="0" smtClean="0">
                        <a:solidFill>
                          <a:srgbClr val="2D2D8A"/>
                        </a:solidFill>
                        <a:sym typeface="Wingdings" charset="0"/>
                      </a:endParaRPr>
                    </a:p>
                  </a:txBody>
                  <a:tcPr marL="91444" marR="91444" marT="45681" marB="45681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395536" y="836712"/>
            <a:ext cx="8352928" cy="3715889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it-IT" sz="1600" dirty="0" smtClean="0">
                <a:solidFill>
                  <a:schemeClr val="accent6"/>
                </a:solidFill>
              </a:rPr>
              <a:t>TITOLO </a:t>
            </a:r>
            <a:r>
              <a:rPr lang="it-IT" sz="1600" dirty="0">
                <a:solidFill>
                  <a:schemeClr val="accent6"/>
                </a:solidFill>
              </a:rPr>
              <a:t>III </a:t>
            </a:r>
            <a:r>
              <a:rPr lang="it-IT" sz="1600" dirty="0" smtClean="0">
                <a:solidFill>
                  <a:schemeClr val="accent6"/>
                </a:solidFill>
              </a:rPr>
              <a:t>  DEI </a:t>
            </a:r>
            <a:r>
              <a:rPr lang="it-IT" sz="1600" dirty="0">
                <a:solidFill>
                  <a:schemeClr val="accent6"/>
                </a:solidFill>
              </a:rPr>
              <a:t>SINGOLI CONTRATTI </a:t>
            </a:r>
          </a:p>
          <a:p>
            <a:r>
              <a:rPr lang="it-IT" sz="1600" dirty="0">
                <a:solidFill>
                  <a:schemeClr val="accent6"/>
                </a:solidFill>
              </a:rPr>
              <a:t> </a:t>
            </a:r>
            <a:r>
              <a:rPr lang="it-IT" sz="1600" dirty="0" smtClean="0">
                <a:solidFill>
                  <a:schemeClr val="accent6"/>
                </a:solidFill>
              </a:rPr>
              <a:t>CAPO </a:t>
            </a:r>
            <a:r>
              <a:rPr lang="it-IT" sz="1600" dirty="0">
                <a:solidFill>
                  <a:schemeClr val="accent6"/>
                </a:solidFill>
              </a:rPr>
              <a:t>VI </a:t>
            </a:r>
            <a:r>
              <a:rPr lang="it-IT" sz="1600" dirty="0" smtClean="0">
                <a:solidFill>
                  <a:schemeClr val="accent6"/>
                </a:solidFill>
              </a:rPr>
              <a:t>   Della locazione   SEZIONE </a:t>
            </a:r>
            <a:r>
              <a:rPr lang="it-IT" sz="1600" dirty="0">
                <a:solidFill>
                  <a:schemeClr val="accent6"/>
                </a:solidFill>
              </a:rPr>
              <a:t>I Disposizioni generali </a:t>
            </a:r>
            <a:endParaRPr lang="it-IT" sz="1600" dirty="0" smtClean="0">
              <a:solidFill>
                <a:schemeClr val="accent6"/>
              </a:solidFill>
            </a:endParaRPr>
          </a:p>
          <a:p>
            <a:endParaRPr lang="it-IT" sz="1600" dirty="0">
              <a:solidFill>
                <a:schemeClr val="accent6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1600" b="1" dirty="0">
                <a:solidFill>
                  <a:schemeClr val="accent6"/>
                </a:solidFill>
              </a:rPr>
              <a:t>Art. 1571 </a:t>
            </a:r>
            <a:r>
              <a:rPr lang="it-IT" sz="1600" dirty="0">
                <a:solidFill>
                  <a:schemeClr val="accent6"/>
                </a:solidFill>
              </a:rPr>
              <a:t>Nozione </a:t>
            </a:r>
          </a:p>
          <a:p>
            <a:pPr>
              <a:lnSpc>
                <a:spcPct val="90000"/>
              </a:lnSpc>
            </a:pPr>
            <a:r>
              <a:rPr lang="it-IT" sz="1600" dirty="0">
                <a:solidFill>
                  <a:srgbClr val="FF6600"/>
                </a:solidFill>
              </a:rPr>
              <a:t>La locazione è il contratto col quale una parte si obbliga a far godere all’altra una cosa mobile o immobile per un dato tempo, verso un determinato corrispettivo. </a:t>
            </a:r>
          </a:p>
          <a:p>
            <a:pPr>
              <a:lnSpc>
                <a:spcPct val="90000"/>
              </a:lnSpc>
            </a:pPr>
            <a:r>
              <a:rPr lang="it-IT" sz="1600" dirty="0">
                <a:solidFill>
                  <a:srgbClr val="FF6600"/>
                </a:solidFill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it-IT" sz="1600" b="1" dirty="0">
                <a:solidFill>
                  <a:schemeClr val="accent6"/>
                </a:solidFill>
              </a:rPr>
              <a:t>Art. 1572 </a:t>
            </a:r>
            <a:r>
              <a:rPr lang="it-IT" sz="1600" dirty="0">
                <a:solidFill>
                  <a:srgbClr val="FF6600"/>
                </a:solidFill>
              </a:rPr>
              <a:t>Locazioni</a:t>
            </a:r>
            <a:r>
              <a:rPr lang="it-IT" sz="1600" dirty="0">
                <a:solidFill>
                  <a:schemeClr val="accent6"/>
                </a:solidFill>
              </a:rPr>
              <a:t> e </a:t>
            </a:r>
            <a:r>
              <a:rPr lang="it-IT" sz="1600" dirty="0">
                <a:solidFill>
                  <a:srgbClr val="2D2D8A"/>
                </a:solidFill>
              </a:rPr>
              <a:t>anticipazioni eccedenti l’ordinaria amministrazione </a:t>
            </a:r>
          </a:p>
          <a:p>
            <a:pPr>
              <a:lnSpc>
                <a:spcPct val="90000"/>
              </a:lnSpc>
            </a:pPr>
            <a:r>
              <a:rPr lang="it-IT" sz="1600" b="1" dirty="0">
                <a:solidFill>
                  <a:srgbClr val="2D2D8A"/>
                </a:solidFill>
              </a:rPr>
              <a:t>1</a:t>
            </a:r>
            <a:r>
              <a:rPr lang="it-IT" sz="1600" dirty="0">
                <a:solidFill>
                  <a:srgbClr val="2D2D8A"/>
                </a:solidFill>
              </a:rPr>
              <a:t>. </a:t>
            </a:r>
            <a:r>
              <a:rPr lang="it-IT" sz="1600" dirty="0">
                <a:solidFill>
                  <a:srgbClr val="FF6600"/>
                </a:solidFill>
              </a:rPr>
              <a:t>Il contratto di locazione </a:t>
            </a:r>
            <a:r>
              <a:rPr lang="it-IT" sz="1600" dirty="0">
                <a:solidFill>
                  <a:schemeClr val="accent6"/>
                </a:solidFill>
              </a:rPr>
              <a:t>per una durata superiore a nove anni è atto eccedente l’ordinaria amministrazione. </a:t>
            </a:r>
          </a:p>
          <a:p>
            <a:pPr>
              <a:lnSpc>
                <a:spcPct val="90000"/>
              </a:lnSpc>
            </a:pPr>
            <a:r>
              <a:rPr lang="it-IT" sz="1600" b="1" dirty="0">
                <a:solidFill>
                  <a:schemeClr val="accent6"/>
                </a:solidFill>
              </a:rPr>
              <a:t>2</a:t>
            </a:r>
            <a:r>
              <a:rPr lang="it-IT" sz="1600" dirty="0">
                <a:solidFill>
                  <a:schemeClr val="accent6"/>
                </a:solidFill>
              </a:rPr>
              <a:t>. Sono altresì atti eccedenti l’ordinaria amministrazione le anticipazioni del corrispettivo </a:t>
            </a:r>
            <a:r>
              <a:rPr lang="it-IT" sz="1600" dirty="0">
                <a:solidFill>
                  <a:srgbClr val="2D2D8A"/>
                </a:solidFill>
              </a:rPr>
              <a:t>della</a:t>
            </a:r>
            <a:r>
              <a:rPr lang="it-IT" sz="1600" dirty="0">
                <a:solidFill>
                  <a:srgbClr val="FF6600"/>
                </a:solidFill>
              </a:rPr>
              <a:t> locazione </a:t>
            </a:r>
            <a:r>
              <a:rPr lang="it-IT" sz="1600" dirty="0">
                <a:solidFill>
                  <a:schemeClr val="accent6"/>
                </a:solidFill>
              </a:rPr>
              <a:t>per una durata superiore a un anno. </a:t>
            </a:r>
          </a:p>
          <a:p>
            <a:pPr>
              <a:lnSpc>
                <a:spcPct val="90000"/>
              </a:lnSpc>
            </a:pPr>
            <a:r>
              <a:rPr lang="it-IT" sz="1600" dirty="0">
                <a:solidFill>
                  <a:schemeClr val="accent6"/>
                </a:solidFill>
              </a:rPr>
              <a:t> </a:t>
            </a:r>
            <a:endParaRPr lang="it-IT" sz="1600" b="1" dirty="0">
              <a:solidFill>
                <a:schemeClr val="accent6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1600" b="1" dirty="0">
                <a:solidFill>
                  <a:schemeClr val="accent6"/>
                </a:solidFill>
              </a:rPr>
              <a:t>Art. 1573 Durata della locazione </a:t>
            </a:r>
          </a:p>
          <a:p>
            <a:pPr>
              <a:lnSpc>
                <a:spcPct val="90000"/>
              </a:lnSpc>
            </a:pPr>
            <a:r>
              <a:rPr lang="it-IT" sz="1600" b="1" dirty="0" smtClean="0">
                <a:solidFill>
                  <a:schemeClr val="accent6"/>
                </a:solidFill>
              </a:rPr>
              <a:t>1</a:t>
            </a:r>
            <a:r>
              <a:rPr lang="it-IT" sz="1600" dirty="0" smtClean="0">
                <a:solidFill>
                  <a:schemeClr val="accent6"/>
                </a:solidFill>
              </a:rPr>
              <a:t>. Salvo </a:t>
            </a:r>
            <a:r>
              <a:rPr lang="it-IT" sz="1600" dirty="0">
                <a:solidFill>
                  <a:schemeClr val="accent6"/>
                </a:solidFill>
              </a:rPr>
              <a:t>diverse norme di legge,</a:t>
            </a:r>
            <a:r>
              <a:rPr lang="it-IT" sz="1600" dirty="0">
                <a:solidFill>
                  <a:srgbClr val="2D2D8A"/>
                </a:solidFill>
              </a:rPr>
              <a:t> la </a:t>
            </a:r>
            <a:r>
              <a:rPr lang="it-IT" sz="1600" dirty="0">
                <a:solidFill>
                  <a:srgbClr val="FF6600"/>
                </a:solidFill>
              </a:rPr>
              <a:t>locazione </a:t>
            </a:r>
            <a:r>
              <a:rPr lang="it-IT" sz="1600" dirty="0">
                <a:solidFill>
                  <a:schemeClr val="accent6"/>
                </a:solidFill>
              </a:rPr>
              <a:t>non può stipularsi per un tempo eccedente i trenta anni</a:t>
            </a:r>
            <a:r>
              <a:rPr lang="it-IT" sz="1600" dirty="0" smtClean="0">
                <a:solidFill>
                  <a:schemeClr val="accent6"/>
                </a:solidFill>
              </a:rPr>
              <a:t>.</a:t>
            </a:r>
            <a:endParaRPr lang="it-IT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7446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DFDD7E-0398-0148-A63F-35E545BAD067}" type="slidenum">
              <a:rPr lang="it-IT" sz="1400"/>
              <a:pPr eaLnBrk="1" hangingPunct="1"/>
              <a:t>7</a:t>
            </a:fld>
            <a:endParaRPr lang="it-IT" sz="1400"/>
          </a:p>
        </p:txBody>
      </p:sp>
      <p:graphicFrame>
        <p:nvGraphicFramePr>
          <p:cNvPr id="8" name="Group 1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047160"/>
              </p:ext>
            </p:extLst>
          </p:nvPr>
        </p:nvGraphicFramePr>
        <p:xfrm>
          <a:off x="395536" y="5301208"/>
          <a:ext cx="8496944" cy="822882"/>
        </p:xfrm>
        <a:graphic>
          <a:graphicData uri="http://schemas.openxmlformats.org/drawingml/2006/table">
            <a:tbl>
              <a:tblPr/>
              <a:tblGrid>
                <a:gridCol w="720080"/>
                <a:gridCol w="7416824"/>
                <a:gridCol w="360040"/>
              </a:tblGrid>
              <a:tr h="50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13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1" marB="4568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/>
                      <a:r>
                        <a:rPr lang="it-IT" sz="160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termini essenziali vengono ripetuti</a:t>
                      </a:r>
                      <a:r>
                        <a:rPr lang="it-IT" sz="1600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anche in enunciati vicini e non vengono sostituiti da sinonimi o parafrasi</a:t>
                      </a:r>
                      <a:r>
                        <a:rPr lang="it-IT" sz="1600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</a:t>
                      </a:r>
                      <a:r>
                        <a:rPr lang="it-IT" sz="160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solo da</a:t>
                      </a:r>
                      <a:r>
                        <a:rPr lang="it-IT" sz="1600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pronomi o da aggettivi possessivi </a:t>
                      </a:r>
                      <a:r>
                        <a:rPr lang="it-IT" sz="1600" i="1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(lo, li, stessi, sue</a:t>
                      </a:r>
                      <a:r>
                        <a:rPr lang="it-IT" sz="160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t-IT" sz="1600" dirty="0" smtClean="0">
                        <a:solidFill>
                          <a:srgbClr val="2D2D8A"/>
                        </a:solidFill>
                        <a:sym typeface="Wingdings" charset="0"/>
                      </a:endParaRPr>
                    </a:p>
                  </a:txBody>
                  <a:tcPr marL="91444" marR="91444" marT="45681" marB="45681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hangingPunct="1"/>
                      <a:r>
                        <a:rPr lang="it-IT" sz="1600" b="1" dirty="0" err="1" smtClean="0">
                          <a:solidFill>
                            <a:srgbClr val="2D2D8A"/>
                          </a:solidFill>
                          <a:sym typeface="Wingdings" charset="0"/>
                        </a:rPr>
                        <a:t>R</a:t>
                      </a:r>
                      <a:endParaRPr lang="it-IT" sz="1600" b="1" dirty="0" smtClean="0">
                        <a:solidFill>
                          <a:srgbClr val="2D2D8A"/>
                        </a:solidFill>
                        <a:sym typeface="Wingdings" charset="0"/>
                      </a:endParaRPr>
                    </a:p>
                  </a:txBody>
                  <a:tcPr marL="91444" marR="91444" marT="45681" marB="45681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539552" y="1124744"/>
            <a:ext cx="8064896" cy="3785652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accent6"/>
                </a:solidFill>
              </a:rPr>
              <a:t>TITOLO IX-BIS - DEI DELITTI CONTRO IL SENTIMENTO PER </a:t>
            </a:r>
            <a:r>
              <a:rPr lang="it-IT" sz="1600" dirty="0">
                <a:solidFill>
                  <a:srgbClr val="FF6600"/>
                </a:solidFill>
              </a:rPr>
              <a:t>GLI </a:t>
            </a:r>
            <a:r>
              <a:rPr lang="it-IT" sz="1600" dirty="0" smtClean="0">
                <a:solidFill>
                  <a:srgbClr val="FF6600"/>
                </a:solidFill>
              </a:rPr>
              <a:t>ANIMALI</a:t>
            </a:r>
          </a:p>
          <a:p>
            <a:endParaRPr lang="it-IT" sz="1600" dirty="0">
              <a:solidFill>
                <a:schemeClr val="accent6"/>
              </a:solidFill>
            </a:endParaRPr>
          </a:p>
          <a:p>
            <a:r>
              <a:rPr lang="it-IT" sz="1600" b="1" dirty="0">
                <a:solidFill>
                  <a:schemeClr val="accent6"/>
                </a:solidFill>
              </a:rPr>
              <a:t>Art. 544-bis. </a:t>
            </a:r>
            <a:r>
              <a:rPr lang="it-IT" sz="1600" dirty="0">
                <a:solidFill>
                  <a:schemeClr val="accent6"/>
                </a:solidFill>
              </a:rPr>
              <a:t>(Uccisione di</a:t>
            </a:r>
            <a:r>
              <a:rPr lang="it-IT" sz="1600" dirty="0">
                <a:solidFill>
                  <a:srgbClr val="FF6600"/>
                </a:solidFill>
              </a:rPr>
              <a:t> animali</a:t>
            </a:r>
            <a:r>
              <a:rPr lang="it-IT" sz="1600" dirty="0">
                <a:solidFill>
                  <a:schemeClr val="accent6"/>
                </a:solidFill>
              </a:rPr>
              <a:t>) 1. </a:t>
            </a:r>
            <a:r>
              <a:rPr lang="it-IT" sz="1600" u="sng" dirty="0">
                <a:solidFill>
                  <a:schemeClr val="accent6"/>
                </a:solidFill>
              </a:rPr>
              <a:t>Chiunque</a:t>
            </a:r>
            <a:r>
              <a:rPr lang="it-IT" sz="1600" dirty="0">
                <a:solidFill>
                  <a:schemeClr val="accent6"/>
                </a:solidFill>
              </a:rPr>
              <a:t>, per crudeltà o senza necessità, </a:t>
            </a:r>
            <a:r>
              <a:rPr lang="it-IT" sz="1600" u="sng" dirty="0">
                <a:solidFill>
                  <a:schemeClr val="accent6"/>
                </a:solidFill>
              </a:rPr>
              <a:t>cagiona</a:t>
            </a:r>
            <a:r>
              <a:rPr lang="it-IT" sz="1600" dirty="0">
                <a:solidFill>
                  <a:schemeClr val="accent6"/>
                </a:solidFill>
              </a:rPr>
              <a:t> la morte di </a:t>
            </a:r>
            <a:r>
              <a:rPr lang="it-IT" sz="1600" dirty="0">
                <a:solidFill>
                  <a:srgbClr val="2D2D8A"/>
                </a:solidFill>
              </a:rPr>
              <a:t>un</a:t>
            </a:r>
            <a:r>
              <a:rPr lang="it-IT" sz="1600" dirty="0">
                <a:solidFill>
                  <a:srgbClr val="FF6600"/>
                </a:solidFill>
              </a:rPr>
              <a:t> animale </a:t>
            </a:r>
            <a:r>
              <a:rPr lang="it-IT" sz="1600" dirty="0">
                <a:solidFill>
                  <a:schemeClr val="accent6"/>
                </a:solidFill>
              </a:rPr>
              <a:t>è punito con la reclusione </a:t>
            </a:r>
            <a:r>
              <a:rPr lang="it-IT" sz="1600" dirty="0" smtClean="0">
                <a:solidFill>
                  <a:schemeClr val="accent6"/>
                </a:solidFill>
              </a:rPr>
              <a:t>quattro </a:t>
            </a:r>
            <a:r>
              <a:rPr lang="it-IT" sz="1600" dirty="0">
                <a:solidFill>
                  <a:schemeClr val="accent6"/>
                </a:solidFill>
              </a:rPr>
              <a:t>mesi a due anni.</a:t>
            </a:r>
          </a:p>
          <a:p>
            <a:r>
              <a:rPr lang="it-IT" sz="1600" b="1" dirty="0">
                <a:solidFill>
                  <a:schemeClr val="accent6"/>
                </a:solidFill>
              </a:rPr>
              <a:t>Art. 544-ter.  </a:t>
            </a:r>
            <a:r>
              <a:rPr lang="it-IT" sz="1600" dirty="0">
                <a:solidFill>
                  <a:schemeClr val="accent6"/>
                </a:solidFill>
              </a:rPr>
              <a:t>(Maltrattamento </a:t>
            </a:r>
            <a:r>
              <a:rPr lang="it-IT" sz="1600" dirty="0">
                <a:solidFill>
                  <a:srgbClr val="2D2D8A"/>
                </a:solidFill>
              </a:rPr>
              <a:t>di</a:t>
            </a:r>
            <a:r>
              <a:rPr lang="it-IT" sz="1600" dirty="0">
                <a:solidFill>
                  <a:srgbClr val="FF6600"/>
                </a:solidFill>
              </a:rPr>
              <a:t> animali</a:t>
            </a:r>
            <a:r>
              <a:rPr lang="it-IT" sz="1600" dirty="0">
                <a:solidFill>
                  <a:schemeClr val="accent6"/>
                </a:solidFill>
              </a:rPr>
              <a:t>)</a:t>
            </a:r>
            <a:r>
              <a:rPr lang="it-IT" sz="1600" b="1" dirty="0">
                <a:solidFill>
                  <a:schemeClr val="accent6"/>
                </a:solidFill>
              </a:rPr>
              <a:t> </a:t>
            </a:r>
            <a:r>
              <a:rPr lang="it-IT" sz="1600" dirty="0">
                <a:solidFill>
                  <a:schemeClr val="accent6"/>
                </a:solidFill>
              </a:rPr>
              <a:t>1. </a:t>
            </a:r>
            <a:r>
              <a:rPr lang="it-IT" sz="1600" u="sng" dirty="0">
                <a:solidFill>
                  <a:schemeClr val="accent6"/>
                </a:solidFill>
              </a:rPr>
              <a:t>Chiunque</a:t>
            </a:r>
            <a:r>
              <a:rPr lang="it-IT" sz="1600" dirty="0">
                <a:solidFill>
                  <a:schemeClr val="accent6"/>
                </a:solidFill>
              </a:rPr>
              <a:t>, per crudeltà o senza necessità, </a:t>
            </a:r>
            <a:r>
              <a:rPr lang="it-IT" sz="1600" u="sng" dirty="0">
                <a:solidFill>
                  <a:schemeClr val="accent6"/>
                </a:solidFill>
              </a:rPr>
              <a:t>cagiona</a:t>
            </a:r>
            <a:r>
              <a:rPr lang="it-IT" sz="1600" dirty="0">
                <a:solidFill>
                  <a:schemeClr val="accent6"/>
                </a:solidFill>
              </a:rPr>
              <a:t> una lesione ad</a:t>
            </a:r>
            <a:r>
              <a:rPr lang="it-IT" sz="1600" dirty="0">
                <a:solidFill>
                  <a:srgbClr val="2D2D8A"/>
                </a:solidFill>
              </a:rPr>
              <a:t> un </a:t>
            </a:r>
            <a:r>
              <a:rPr lang="it-IT" sz="1600" dirty="0">
                <a:solidFill>
                  <a:srgbClr val="FF6600"/>
                </a:solidFill>
              </a:rPr>
              <a:t>animale </a:t>
            </a:r>
            <a:r>
              <a:rPr lang="it-IT" sz="1600" dirty="0">
                <a:solidFill>
                  <a:schemeClr val="accent6"/>
                </a:solidFill>
              </a:rPr>
              <a:t>ovvero </a:t>
            </a:r>
            <a:r>
              <a:rPr lang="it-IT" sz="1600" b="1" dirty="0">
                <a:solidFill>
                  <a:srgbClr val="FF6600"/>
                </a:solidFill>
              </a:rPr>
              <a:t>lo</a:t>
            </a:r>
            <a:r>
              <a:rPr lang="it-IT" sz="1600" dirty="0">
                <a:solidFill>
                  <a:schemeClr val="accent6"/>
                </a:solidFill>
              </a:rPr>
              <a:t> sottopone a sevizie o a comportamenti o a fatiche o a lavori insopportabili per </a:t>
            </a:r>
            <a:r>
              <a:rPr lang="it-IT" sz="1600" b="1" dirty="0">
                <a:solidFill>
                  <a:srgbClr val="FF6600"/>
                </a:solidFill>
              </a:rPr>
              <a:t>le sue </a:t>
            </a:r>
            <a:r>
              <a:rPr lang="it-IT" sz="1600" dirty="0">
                <a:solidFill>
                  <a:schemeClr val="accent6"/>
                </a:solidFill>
              </a:rPr>
              <a:t>caratteristiche etologiche è punito con la reclusione da </a:t>
            </a:r>
            <a:r>
              <a:rPr lang="it-IT" sz="1600" dirty="0" smtClean="0">
                <a:solidFill>
                  <a:schemeClr val="accent6"/>
                </a:solidFill>
              </a:rPr>
              <a:t>tre </a:t>
            </a:r>
            <a:r>
              <a:rPr lang="it-IT" sz="1600" dirty="0">
                <a:solidFill>
                  <a:schemeClr val="accent6"/>
                </a:solidFill>
              </a:rPr>
              <a:t>a diciotto mesi o con la multa da 5.000 a 30.000 euro. La stessa pena si applica a </a:t>
            </a:r>
            <a:r>
              <a:rPr lang="it-IT" sz="1600" u="sng" dirty="0">
                <a:solidFill>
                  <a:schemeClr val="accent6"/>
                </a:solidFill>
              </a:rPr>
              <a:t>chiunque</a:t>
            </a:r>
            <a:r>
              <a:rPr lang="it-IT" sz="1600" dirty="0">
                <a:solidFill>
                  <a:schemeClr val="accent6"/>
                </a:solidFill>
              </a:rPr>
              <a:t> somministra </a:t>
            </a:r>
            <a:r>
              <a:rPr lang="it-IT" sz="1600" dirty="0">
                <a:solidFill>
                  <a:srgbClr val="FF6600"/>
                </a:solidFill>
              </a:rPr>
              <a:t>agli animali </a:t>
            </a:r>
            <a:r>
              <a:rPr lang="it-IT" sz="1600" dirty="0">
                <a:solidFill>
                  <a:schemeClr val="accent6"/>
                </a:solidFill>
              </a:rPr>
              <a:t>sostanze stupefacenti o vietate ovvero </a:t>
            </a:r>
            <a:r>
              <a:rPr lang="it-IT" sz="1600" b="1" dirty="0">
                <a:solidFill>
                  <a:srgbClr val="FF6600"/>
                </a:solidFill>
              </a:rPr>
              <a:t>li</a:t>
            </a:r>
            <a:r>
              <a:rPr lang="it-IT" sz="1600" dirty="0">
                <a:solidFill>
                  <a:schemeClr val="accent6"/>
                </a:solidFill>
              </a:rPr>
              <a:t> sottopone a trattamenti che procurano un danno alla salute </a:t>
            </a:r>
            <a:r>
              <a:rPr lang="it-IT" sz="1600" b="1" dirty="0">
                <a:solidFill>
                  <a:srgbClr val="FF6600"/>
                </a:solidFill>
              </a:rPr>
              <a:t>degli stessi.  </a:t>
            </a:r>
            <a:r>
              <a:rPr lang="it-IT" sz="1600" dirty="0">
                <a:solidFill>
                  <a:schemeClr val="accent6"/>
                </a:solidFill>
              </a:rPr>
              <a:t>La pena è aumentata della metà se dai fatti di cui al primo comma deriva la morte </a:t>
            </a:r>
            <a:r>
              <a:rPr lang="it-IT" sz="1600" dirty="0">
                <a:solidFill>
                  <a:srgbClr val="2D2D8A"/>
                </a:solidFill>
              </a:rPr>
              <a:t>dell'</a:t>
            </a:r>
            <a:r>
              <a:rPr lang="it-IT" sz="1600" dirty="0">
                <a:solidFill>
                  <a:srgbClr val="FF6600"/>
                </a:solidFill>
              </a:rPr>
              <a:t>animale</a:t>
            </a:r>
            <a:r>
              <a:rPr lang="it-IT" sz="1600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4" name="Rettangolo 3"/>
          <p:cNvSpPr/>
          <p:nvPr/>
        </p:nvSpPr>
        <p:spPr>
          <a:xfrm>
            <a:off x="827584" y="116632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FFFFCC"/>
                </a:solidFill>
              </a:rPr>
              <a:t>Esempio di analisi di un testo rigido: articoli di legge.</a:t>
            </a:r>
            <a:br>
              <a:rPr lang="it-IT" dirty="0">
                <a:solidFill>
                  <a:srgbClr val="FFFFCC"/>
                </a:solidFill>
              </a:rPr>
            </a:br>
            <a:r>
              <a:rPr lang="it-IT" dirty="0" smtClean="0">
                <a:solidFill>
                  <a:srgbClr val="FFFFCC"/>
                </a:solidFill>
              </a:rPr>
              <a:t>La sostituzione mediante pronomi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774753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999627-3D59-8F4E-B30D-E65CBFE7AA1C}" type="slidenum">
              <a:rPr lang="it-IT" sz="1400"/>
              <a:pPr eaLnBrk="1" hangingPunct="1"/>
              <a:t>8</a:t>
            </a:fld>
            <a:endParaRPr lang="it-IT" sz="1400"/>
          </a:p>
        </p:txBody>
      </p:sp>
      <p:graphicFrame>
        <p:nvGraphicFramePr>
          <p:cNvPr id="8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020004"/>
              </p:ext>
            </p:extLst>
          </p:nvPr>
        </p:nvGraphicFramePr>
        <p:xfrm>
          <a:off x="323528" y="5661248"/>
          <a:ext cx="8136904" cy="431403"/>
        </p:xfrm>
        <a:graphic>
          <a:graphicData uri="http://schemas.openxmlformats.org/drawingml/2006/table">
            <a:tbl>
              <a:tblPr/>
              <a:tblGrid>
                <a:gridCol w="707771"/>
                <a:gridCol w="7006932"/>
                <a:gridCol w="422201"/>
              </a:tblGrid>
              <a:tr h="431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16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Presenza di congiunzioni testuali (</a:t>
                      </a:r>
                      <a:r>
                        <a:rPr kumimoji="0" lang="it-IT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e, ma, anzi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), anche a inizio capoverso.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58" marB="4565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928992" cy="576064"/>
          </a:xfrm>
          <a:extLst>
            <a:ext uri="{91240B29-F687-4f45-9708-019B960494DF}">
              <a14:hiddenLine xmlns:a14="http://schemas.microsoft.com/office/drawing/2010/main" w="28575" cmpd="sng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2000" dirty="0">
                <a:solidFill>
                  <a:srgbClr val="FFFFCC"/>
                </a:solidFill>
                <a:latin typeface="Arial" charset="0"/>
              </a:rPr>
              <a:t>Esempio di analisi di un </a:t>
            </a:r>
            <a:r>
              <a:rPr lang="it-IT" sz="2000" dirty="0" smtClean="0">
                <a:solidFill>
                  <a:srgbClr val="FFFFCC"/>
                </a:solidFill>
                <a:latin typeface="Arial" charset="0"/>
              </a:rPr>
              <a:t>testo semirigido: articolo di giornale.</a:t>
            </a:r>
            <a:br>
              <a:rPr lang="it-IT" sz="2000" dirty="0" smtClean="0">
                <a:solidFill>
                  <a:srgbClr val="FFFFCC"/>
                </a:solidFill>
                <a:latin typeface="Arial" charset="0"/>
              </a:rPr>
            </a:br>
            <a:r>
              <a:rPr lang="it-IT" sz="2000" dirty="0">
                <a:solidFill>
                  <a:srgbClr val="FFFFCC"/>
                </a:solidFill>
                <a:latin typeface="Arial" charset="0"/>
              </a:rPr>
              <a:t>L</a:t>
            </a:r>
            <a:r>
              <a:rPr lang="it-IT" sz="2000" dirty="0" smtClean="0">
                <a:solidFill>
                  <a:srgbClr val="FFFFCC"/>
                </a:solidFill>
                <a:latin typeface="Arial" charset="0"/>
              </a:rPr>
              <a:t>e congiunzioni testuali</a:t>
            </a:r>
            <a:br>
              <a:rPr lang="it-IT" sz="2000" dirty="0" smtClean="0">
                <a:solidFill>
                  <a:srgbClr val="FFFFCC"/>
                </a:solidFill>
                <a:latin typeface="Arial" charset="0"/>
              </a:rPr>
            </a:br>
            <a:endParaRPr lang="it-IT" sz="2000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39552" y="908720"/>
            <a:ext cx="7920880" cy="452431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chemeClr val="accent6"/>
                </a:solidFill>
              </a:rPr>
              <a:t>"Sono troppi i bimbi portati a scuola in auto" </a:t>
            </a:r>
            <a:endParaRPr lang="it-IT" sz="1600" b="1" dirty="0" smtClean="0">
              <a:solidFill>
                <a:schemeClr val="accent6"/>
              </a:solidFill>
            </a:endParaRPr>
          </a:p>
          <a:p>
            <a:pPr algn="ctr"/>
            <a:r>
              <a:rPr lang="it-IT" sz="1600" b="1" dirty="0" smtClean="0">
                <a:solidFill>
                  <a:schemeClr val="accent6"/>
                </a:solidFill>
              </a:rPr>
              <a:t>In </a:t>
            </a:r>
            <a:r>
              <a:rPr lang="it-IT" sz="1600" b="1" dirty="0">
                <a:solidFill>
                  <a:schemeClr val="accent6"/>
                </a:solidFill>
              </a:rPr>
              <a:t>gruppo e con le bici per renderli autonomi</a:t>
            </a:r>
            <a:endParaRPr lang="it-IT" sz="1600" dirty="0">
              <a:solidFill>
                <a:schemeClr val="accent6"/>
              </a:solidFill>
            </a:endParaRPr>
          </a:p>
          <a:p>
            <a:endParaRPr lang="it-IT" sz="1600" dirty="0">
              <a:solidFill>
                <a:schemeClr val="accent6"/>
              </a:solidFill>
            </a:endParaRPr>
          </a:p>
          <a:p>
            <a:r>
              <a:rPr lang="it-IT" sz="1600" dirty="0">
                <a:solidFill>
                  <a:schemeClr val="accent6"/>
                </a:solidFill>
              </a:rPr>
              <a:t>Sono pochi, pochissimi, i bambini italiani che vanno a scuola da soli, senza essere accompagnati dai genitori. </a:t>
            </a:r>
            <a:r>
              <a:rPr lang="it-IT" sz="1600" b="1" dirty="0">
                <a:solidFill>
                  <a:srgbClr val="FF6600"/>
                </a:solidFill>
              </a:rPr>
              <a:t>E</a:t>
            </a:r>
            <a:r>
              <a:rPr lang="it-IT" sz="1600" dirty="0">
                <a:solidFill>
                  <a:schemeClr val="accent6"/>
                </a:solidFill>
              </a:rPr>
              <a:t> il loro numero continua a diminuire. Secondo i dati del Consiglio nazionale delle ricerche sono appena il 16 per cento dei piccoli che frequentano le scuole elementari. Il 70 per cento, invece, viene portato in auto. </a:t>
            </a:r>
            <a:r>
              <a:rPr lang="it-IT" sz="1600" b="1" dirty="0">
                <a:solidFill>
                  <a:srgbClr val="FF6600"/>
                </a:solidFill>
              </a:rPr>
              <a:t>Ma</a:t>
            </a:r>
            <a:r>
              <a:rPr lang="it-IT" sz="1600" dirty="0">
                <a:solidFill>
                  <a:schemeClr val="accent6"/>
                </a:solidFill>
              </a:rPr>
              <a:t> non è sempre stato così. </a:t>
            </a:r>
            <a:r>
              <a:rPr lang="it-IT" sz="1600" b="1" dirty="0">
                <a:solidFill>
                  <a:srgbClr val="FF6600"/>
                </a:solidFill>
              </a:rPr>
              <a:t>Anzi</a:t>
            </a:r>
            <a:r>
              <a:rPr lang="it-IT" sz="1600" dirty="0">
                <a:solidFill>
                  <a:schemeClr val="accent6"/>
                </a:solidFill>
              </a:rPr>
              <a:t>. Negli Anni Settanta i numeri erano capovolti. </a:t>
            </a:r>
            <a:r>
              <a:rPr lang="it-IT" sz="1600" b="1" dirty="0">
                <a:solidFill>
                  <a:srgbClr val="FF6600"/>
                </a:solidFill>
              </a:rPr>
              <a:t>E</a:t>
            </a:r>
            <a:r>
              <a:rPr lang="it-IT" sz="1600" dirty="0">
                <a:solidFill>
                  <a:schemeClr val="accent6"/>
                </a:solidFill>
              </a:rPr>
              <a:t> l'autonomia dei bimbi cala, oggi, all'8 per cento nel Nord e sale al 30 per cento nel Sud. </a:t>
            </a:r>
            <a:endParaRPr lang="it-IT" sz="1600" dirty="0" smtClean="0">
              <a:solidFill>
                <a:schemeClr val="accent6"/>
              </a:solidFill>
            </a:endParaRPr>
          </a:p>
          <a:p>
            <a:r>
              <a:rPr lang="it-IT" sz="1600" dirty="0" smtClean="0">
                <a:solidFill>
                  <a:srgbClr val="2D2D8A"/>
                </a:solidFill>
              </a:rPr>
              <a:t>    </a:t>
            </a:r>
            <a:r>
              <a:rPr lang="it-IT" sz="1600" b="1" dirty="0" smtClean="0">
                <a:solidFill>
                  <a:srgbClr val="FF6600"/>
                </a:solidFill>
              </a:rPr>
              <a:t>E</a:t>
            </a:r>
            <a:r>
              <a:rPr lang="it-IT" sz="1600" dirty="0" smtClean="0">
                <a:solidFill>
                  <a:srgbClr val="2D2D8A"/>
                </a:solidFill>
              </a:rPr>
              <a:t> </a:t>
            </a:r>
            <a:r>
              <a:rPr lang="it-IT" sz="1600" dirty="0">
                <a:solidFill>
                  <a:srgbClr val="2D2D8A"/>
                </a:solidFill>
              </a:rPr>
              <a:t>scrivono [i genitori</a:t>
            </a:r>
            <a:r>
              <a:rPr lang="it-IT" sz="1600" dirty="0" smtClean="0">
                <a:solidFill>
                  <a:srgbClr val="2D2D8A"/>
                </a:solidFill>
              </a:rPr>
              <a:t>] nei </a:t>
            </a:r>
            <a:r>
              <a:rPr lang="it-IT" sz="1600" dirty="0">
                <a:solidFill>
                  <a:srgbClr val="2D2D8A"/>
                </a:solidFill>
              </a:rPr>
              <a:t>gruppi aperti su </a:t>
            </a:r>
            <a:r>
              <a:rPr lang="it-IT" sz="1600" dirty="0" err="1">
                <a:solidFill>
                  <a:srgbClr val="2D2D8A"/>
                </a:solidFill>
              </a:rPr>
              <a:t>Facebook</a:t>
            </a:r>
            <a:r>
              <a:rPr lang="it-IT" sz="1600" dirty="0">
                <a:solidFill>
                  <a:srgbClr val="2D2D8A"/>
                </a:solidFill>
              </a:rPr>
              <a:t>: «I bambini percepiscono che non è sano passare, la mattina, da un ambiente chiuso (la casa) a un altro (la macchina) e infine a un terzo (la classe) senza fare alcuno sforzo né attività fisica». […]</a:t>
            </a:r>
          </a:p>
          <a:p>
            <a:r>
              <a:rPr lang="it-IT" sz="1600" dirty="0" smtClean="0">
                <a:solidFill>
                  <a:srgbClr val="2D2D8A"/>
                </a:solidFill>
              </a:rPr>
              <a:t>    </a:t>
            </a:r>
            <a:r>
              <a:rPr lang="it-IT" sz="1600" b="1" dirty="0" smtClean="0">
                <a:solidFill>
                  <a:srgbClr val="FF6600"/>
                </a:solidFill>
              </a:rPr>
              <a:t>E</a:t>
            </a:r>
            <a:r>
              <a:rPr lang="it-IT" sz="1600" dirty="0" smtClean="0">
                <a:solidFill>
                  <a:srgbClr val="2D2D8A"/>
                </a:solidFill>
              </a:rPr>
              <a:t> </a:t>
            </a:r>
            <a:r>
              <a:rPr lang="it-IT" sz="1600" b="1" dirty="0">
                <a:solidFill>
                  <a:srgbClr val="FF6600"/>
                </a:solidFill>
              </a:rPr>
              <a:t>infine</a:t>
            </a:r>
            <a:r>
              <a:rPr lang="it-IT" sz="1600" dirty="0">
                <a:solidFill>
                  <a:srgbClr val="2D2D8A"/>
                </a:solidFill>
              </a:rPr>
              <a:t>, come dice il pediatra Tonucci: «I nostri figli in bicicletta o a piedi per strada rendono più sicura la città».</a:t>
            </a:r>
          </a:p>
          <a:p>
            <a:endParaRPr lang="it-IT" sz="1200" dirty="0" smtClean="0">
              <a:solidFill>
                <a:schemeClr val="accent6"/>
              </a:solidFill>
            </a:endParaRPr>
          </a:p>
          <a:p>
            <a:r>
              <a:rPr lang="it-IT" sz="1200" dirty="0" smtClean="0">
                <a:solidFill>
                  <a:schemeClr val="accent6"/>
                </a:solidFill>
              </a:rPr>
              <a:t>Corrado Zunino, da: </a:t>
            </a:r>
            <a:r>
              <a:rPr lang="it-IT" sz="1200" i="1" dirty="0" smtClean="0">
                <a:solidFill>
                  <a:schemeClr val="accent6"/>
                </a:solidFill>
              </a:rPr>
              <a:t>La repubblica</a:t>
            </a:r>
            <a:r>
              <a:rPr lang="it-IT" sz="1200" dirty="0" smtClean="0">
                <a:solidFill>
                  <a:schemeClr val="accent6"/>
                </a:solidFill>
              </a:rPr>
              <a:t>,18</a:t>
            </a:r>
            <a:r>
              <a:rPr lang="it-IT" sz="1200" dirty="0"/>
              <a:t> </a:t>
            </a:r>
            <a:r>
              <a:rPr lang="it-IT" sz="1200" dirty="0" smtClean="0">
                <a:solidFill>
                  <a:srgbClr val="2D2D8A"/>
                </a:solidFill>
              </a:rPr>
              <a:t>-1-15  </a:t>
            </a:r>
            <a:endParaRPr lang="it-IT" sz="1200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8666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418BAD4-24D6-FA44-8DBD-4B82DDD2D8EE}" type="slidenum">
              <a:rPr lang="it-IT" sz="1400"/>
              <a:pPr eaLnBrk="1" hangingPunct="1"/>
              <a:t>9</a:t>
            </a:fld>
            <a:endParaRPr lang="it-IT" sz="140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713788" cy="719137"/>
          </a:xfrm>
        </p:spPr>
        <p:txBody>
          <a:bodyPr/>
          <a:lstStyle/>
          <a:p>
            <a:r>
              <a:rPr lang="it-IT" sz="2400" dirty="0">
                <a:solidFill>
                  <a:srgbClr val="FFFFCC"/>
                </a:solidFill>
                <a:latin typeface="Arial" charset="0"/>
              </a:rPr>
              <a:t>Esempio di analisi di un </a:t>
            </a:r>
            <a:r>
              <a:rPr lang="it-IT" sz="2400" dirty="0" smtClean="0">
                <a:solidFill>
                  <a:srgbClr val="FFFFCC"/>
                </a:solidFill>
                <a:latin typeface="Arial" charset="0"/>
              </a:rPr>
              <a:t>testo semirigido: saggio (1)</a:t>
            </a:r>
            <a:endParaRPr lang="it-IT" sz="2400" dirty="0">
              <a:solidFill>
                <a:srgbClr val="FFFFCC"/>
              </a:solidFill>
              <a:latin typeface="Arial" charset="0"/>
            </a:endParaRPr>
          </a:p>
        </p:txBody>
      </p:sp>
      <p:graphicFrame>
        <p:nvGraphicFramePr>
          <p:cNvPr id="8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77606"/>
              </p:ext>
            </p:extLst>
          </p:nvPr>
        </p:nvGraphicFramePr>
        <p:xfrm>
          <a:off x="323528" y="4941168"/>
          <a:ext cx="8712967" cy="1726593"/>
        </p:xfrm>
        <a:graphic>
          <a:graphicData uri="http://schemas.openxmlformats.org/drawingml/2006/table">
            <a:tbl>
              <a:tblPr/>
              <a:tblGrid>
                <a:gridCol w="720079"/>
                <a:gridCol w="7632848"/>
                <a:gridCol w="360040"/>
              </a:tblGrid>
              <a:tr h="573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4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Enunciati che spesso non  corrispondono alla struttura della frase tipo </a:t>
                      </a:r>
                      <a:r>
                        <a:rPr lang="it-IT" sz="1400" b="0" i="0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 particolare: s</a:t>
                      </a:r>
                      <a:r>
                        <a:rPr lang="it-IT" sz="1400" b="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postamento del soggetto, separato da virgola, dopo il verbo o al</a:t>
                      </a:r>
                      <a:r>
                        <a:rPr lang="it-IT" sz="1400" b="0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termine </a:t>
                      </a:r>
                      <a:r>
                        <a:rPr lang="it-IT" sz="1400" b="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dell’enunciato)</a:t>
                      </a:r>
                      <a:endParaRPr lang="it-IT" sz="1400" b="0" i="0" kern="1200" dirty="0" smtClean="0">
                        <a:solidFill>
                          <a:srgbClr val="2D2D8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6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segni forti di punteggiatura creano anche segmenti autonomi nell’enunciato.</a:t>
                      </a:r>
                      <a:r>
                        <a:rPr lang="it-IT" sz="1400" dirty="0" smtClean="0">
                          <a:solidFill>
                            <a:srgbClr val="2D2D8A"/>
                          </a:solidFill>
                          <a:effectLst/>
                        </a:rPr>
                        <a:t> </a:t>
                      </a:r>
                      <a:endParaRPr lang="it-IT" sz="1400" b="0" i="0" kern="1200" dirty="0" smtClean="0">
                        <a:solidFill>
                          <a:srgbClr val="2D2D8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Presenza di lessico figurato ed espressivo</a:t>
                      </a:r>
                      <a:r>
                        <a:rPr lang="it-IT" sz="1400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(es: </a:t>
                      </a:r>
                      <a:r>
                        <a:rPr lang="it-IT" sz="1400" i="1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ghiotti di racconti</a:t>
                      </a:r>
                      <a:r>
                        <a:rPr lang="it-IT" sz="1400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400" i="1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generosi e crudeli,…</a:t>
                      </a:r>
                      <a:r>
                        <a:rPr lang="it-IT" sz="1400" kern="1200" baseline="0" dirty="0" smtClean="0">
                          <a:solidFill>
                            <a:srgbClr val="2D2D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it-IT" sz="1400" dirty="0" smtClean="0">
                          <a:solidFill>
                            <a:srgbClr val="2D2D8A"/>
                          </a:solidFill>
                          <a:effectLst/>
                        </a:rPr>
                        <a:t> 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</a:t>
                      </a: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432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14</a:t>
                      </a: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Ripetizione della struttura del gerundio per ottenere effetti espressivi, fonici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E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L="91444" marR="91444" marT="45688" marB="45688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251520" y="836712"/>
            <a:ext cx="8785225" cy="3938588"/>
          </a:xfrm>
          <a:prstGeom prst="rect">
            <a:avLst/>
          </a:prstGeom>
          <a:solidFill>
            <a:srgbClr val="DAEDE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1800" dirty="0">
                <a:solidFill>
                  <a:srgbClr val="FF6600"/>
                </a:solidFill>
              </a:rPr>
              <a:t>Erano ghiotti di racconti d'ogni genere, i nostri nonni.</a:t>
            </a:r>
            <a:r>
              <a:rPr lang="it-IT" sz="1800" dirty="0">
                <a:solidFill>
                  <a:srgbClr val="000090"/>
                </a:solidFill>
              </a:rPr>
              <a:t> E avevano un così disperato bisogno di sognare, che erano tentati di attaccarsi a ogni promessa, ogni lusinga, ogni illusione. […]</a:t>
            </a:r>
          </a:p>
          <a:p>
            <a:pPr>
              <a:defRPr/>
            </a:pPr>
            <a:r>
              <a:rPr lang="it-IT" sz="1800" dirty="0">
                <a:solidFill>
                  <a:srgbClr val="000090"/>
                </a:solidFill>
              </a:rPr>
              <a:t>    </a:t>
            </a:r>
            <a:r>
              <a:rPr lang="it-IT" sz="1800" dirty="0">
                <a:solidFill>
                  <a:srgbClr val="FF6600"/>
                </a:solidFill>
              </a:rPr>
              <a:t>Ce l'abbiamo fatta lo stesso, noi italiani. </a:t>
            </a:r>
            <a:r>
              <a:rPr lang="it-IT" sz="1800" dirty="0">
                <a:solidFill>
                  <a:srgbClr val="000090"/>
                </a:solidFill>
              </a:rPr>
              <a:t>Inondando il mondo di arrotini della Val Rendena e contadini delle Murge, pescatori delle Eolie e </a:t>
            </a:r>
            <a:r>
              <a:rPr lang="it-IT" sz="1800" dirty="0" err="1">
                <a:solidFill>
                  <a:srgbClr val="000090"/>
                </a:solidFill>
              </a:rPr>
              <a:t>orsanti</a:t>
            </a:r>
            <a:r>
              <a:rPr lang="it-IT" sz="1800" dirty="0">
                <a:solidFill>
                  <a:srgbClr val="000090"/>
                </a:solidFill>
              </a:rPr>
              <a:t> e </a:t>
            </a:r>
            <a:r>
              <a:rPr lang="it-IT" sz="1800" dirty="0" err="1">
                <a:solidFill>
                  <a:srgbClr val="000090"/>
                </a:solidFill>
              </a:rPr>
              <a:t>scimmianti</a:t>
            </a:r>
            <a:r>
              <a:rPr lang="it-IT" sz="1800" dirty="0">
                <a:solidFill>
                  <a:srgbClr val="000090"/>
                </a:solidFill>
              </a:rPr>
              <a:t> dell'Appennino parmense, balie della Romagna e spazzacamini della Val </a:t>
            </a:r>
            <a:r>
              <a:rPr lang="it-IT" sz="1800" dirty="0" err="1">
                <a:solidFill>
                  <a:srgbClr val="000090"/>
                </a:solidFill>
              </a:rPr>
              <a:t>Vigezzo</a:t>
            </a:r>
            <a:r>
              <a:rPr lang="it-IT" sz="1800" dirty="0">
                <a:solidFill>
                  <a:srgbClr val="000090"/>
                </a:solidFill>
              </a:rPr>
              <a:t>, stradini friulani e minatori abruzzesi. Sopravvivendo a mille stereotipi insultanti. Liberandoci di mille nomignoli offensivi. Superando le diffidenze che ci venivano rovesciate addosso […]</a:t>
            </a:r>
            <a:endParaRPr lang="it-IT" sz="1800" dirty="0">
              <a:solidFill>
                <a:srgbClr val="FF6600"/>
              </a:solidFill>
            </a:endParaRPr>
          </a:p>
          <a:p>
            <a:pPr>
              <a:defRPr/>
            </a:pPr>
            <a:r>
              <a:rPr lang="it-IT" sz="1800" dirty="0">
                <a:solidFill>
                  <a:srgbClr val="FF6600"/>
                </a:solidFill>
              </a:rPr>
              <a:t>   Furono generosi e crudeli, i mari e gli oceani, con gli emigranti italiani. </a:t>
            </a:r>
            <a:r>
              <a:rPr lang="it-IT" sz="1800" dirty="0">
                <a:solidFill>
                  <a:srgbClr val="000090"/>
                </a:solidFill>
              </a:rPr>
              <a:t>Inghiottiti da decine di naufragi o scaricati in acqua nel corso di devastanti epidemie di bordo. […]</a:t>
            </a:r>
          </a:p>
          <a:p>
            <a:pPr>
              <a:defRPr/>
            </a:pPr>
            <a:r>
              <a:rPr lang="it-IT" sz="1800" dirty="0">
                <a:solidFill>
                  <a:srgbClr val="000090"/>
                </a:solidFill>
              </a:rPr>
              <a:t>   </a:t>
            </a:r>
            <a:r>
              <a:rPr lang="it-IT" sz="1800" dirty="0">
                <a:solidFill>
                  <a:srgbClr val="FF6600"/>
                </a:solidFill>
              </a:rPr>
              <a:t>Era il grande business, l'emigrazione. </a:t>
            </a:r>
            <a:r>
              <a:rPr lang="it-IT" sz="1800" dirty="0">
                <a:solidFill>
                  <a:srgbClr val="000090"/>
                </a:solidFill>
              </a:rPr>
              <a:t>Che poteva far diventare un faccendiere spregiudicato estremamente ricco.</a:t>
            </a:r>
          </a:p>
          <a:p>
            <a:pPr>
              <a:defRPr/>
            </a:pPr>
            <a:r>
              <a:rPr lang="it-IT" sz="1600" dirty="0">
                <a:solidFill>
                  <a:srgbClr val="000090"/>
                </a:solidFill>
              </a:rPr>
              <a:t> </a:t>
            </a:r>
            <a:r>
              <a:rPr lang="it-IT" sz="1400" dirty="0">
                <a:solidFill>
                  <a:srgbClr val="000090"/>
                </a:solidFill>
              </a:rPr>
              <a:t>(Gian Antonio </a:t>
            </a:r>
            <a:r>
              <a:rPr lang="it-IT" sz="1400" cap="small" dirty="0">
                <a:solidFill>
                  <a:srgbClr val="000090"/>
                </a:solidFill>
              </a:rPr>
              <a:t>Stella</a:t>
            </a:r>
            <a:r>
              <a:rPr lang="it-IT" sz="1400" dirty="0">
                <a:solidFill>
                  <a:srgbClr val="000090"/>
                </a:solidFill>
              </a:rPr>
              <a:t>, </a:t>
            </a:r>
            <a:r>
              <a:rPr lang="it-IT" sz="1400" i="1" dirty="0">
                <a:solidFill>
                  <a:srgbClr val="000090"/>
                </a:solidFill>
              </a:rPr>
              <a:t>Odissee. Italiani sulle rotte del sogno e del dolore</a:t>
            </a:r>
            <a:r>
              <a:rPr lang="it-IT" sz="1400" dirty="0">
                <a:solidFill>
                  <a:srgbClr val="000090"/>
                </a:solidFill>
              </a:rPr>
              <a:t>, 2004)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19963</TotalTime>
  <Words>3556</Words>
  <Application>Microsoft Macintosh PowerPoint</Application>
  <PresentationFormat>Presentazione su schermo (4:3)</PresentationFormat>
  <Paragraphs>356</Paragraphs>
  <Slides>22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Struttura predefinita</vt:lpstr>
      <vt:lpstr>Presentazione di PowerPoint</vt:lpstr>
      <vt:lpstr>Presentazione di PowerPoint</vt:lpstr>
      <vt:lpstr>Presentazione di PowerPoint</vt:lpstr>
      <vt:lpstr>Presentazione di PowerPoint</vt:lpstr>
      <vt:lpstr>Esempio di analisi di un testo rigido: articoli di legge. La ripetizione dei termini-chiave</vt:lpstr>
      <vt:lpstr>Esempio di analisi di un testo rigido: articoli di legge. La codificazione di un termine</vt:lpstr>
      <vt:lpstr>Presentazione di PowerPoint</vt:lpstr>
      <vt:lpstr>Esempio di analisi di un testo semirigido: articolo di giornale. Le congiunzioni testuali </vt:lpstr>
      <vt:lpstr>Esempio di analisi di un testo semirigido: saggio (1)</vt:lpstr>
      <vt:lpstr>Esempio di analisi di un testo semirigido: saggio (2)</vt:lpstr>
      <vt:lpstr>Esempio di analisi di un testo semirigido: saggio (3)</vt:lpstr>
      <vt:lpstr>Esempio di analisi di un testo semirigido: saggio (4)</vt:lpstr>
      <vt:lpstr>Esempio di analisi di un testo semirigido: articolo di giornale. La riduzione di valenze, l’uso assoluto dei verbi</vt:lpstr>
      <vt:lpstr>Esempio di analisi di un testo elastico: racconto. La riduzione di valenze</vt:lpstr>
      <vt:lpstr>Esempio di analisi di un testo elastico: poesia</vt:lpstr>
      <vt:lpstr>Esempio di analisi di un testo elastico: poesia (1)</vt:lpstr>
      <vt:lpstr>Esempio di analisi di un testo elastico: poesia (2)</vt:lpstr>
      <vt:lpstr>Esempio di analisi di un testo elastico: poesia (3)</vt:lpstr>
      <vt:lpstr>Esempio di analisi di un testo elastico: poesia (4)</vt:lpstr>
      <vt:lpstr>Presentazione di PowerPoint</vt:lpstr>
      <vt:lpstr>Presentazione di PowerPoint</vt:lpstr>
      <vt:lpstr>Presentazione di PowerPoint</vt:lpstr>
    </vt:vector>
  </TitlesOfParts>
  <Manager/>
  <Company>Eleonora Fragai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Eleonora</dc:creator>
  <cp:keywords/>
  <dc:description/>
  <cp:lastModifiedBy>Account</cp:lastModifiedBy>
  <cp:revision>4347</cp:revision>
  <cp:lastPrinted>2012-12-12T18:07:33Z</cp:lastPrinted>
  <dcterms:created xsi:type="dcterms:W3CDTF">2015-05-02T22:17:19Z</dcterms:created>
  <dcterms:modified xsi:type="dcterms:W3CDTF">2015-05-18T10:09:08Z</dcterms:modified>
  <cp:category/>
</cp:coreProperties>
</file>